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slides/slide12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slides/slide123.xml" ContentType="application/vnd.openxmlformats-officedocument.presentationml.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slides/slide119.xml" ContentType="application/vnd.openxmlformats-officedocument.presentationml.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14.xml" ContentType="application/vnd.openxmlformats-officedocument.presentationml.slide+xml"/>
  <Override PartName="/ppt/slides/slide15.xml" ContentType="application/vnd.openxmlformats-officedocument.presentationml.slide+xml"/>
  <Override PartName="/ppt/slides/slide124.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slides/slide125.xml" ContentType="application/vnd.openxmlformats-officedocument.presentationml.slide+xml"/>
  <Default Extension="rels" ContentType="application/vnd.openxmlformats-package.relationships+xml"/>
  <Override PartName="/ppt/slides/slide2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slideLayouts/slideLayout19.xml" ContentType="application/vnd.openxmlformats-officedocument.presentationml.slideLayout+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slides/slide126.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slides/slide121.xml" ContentType="application/vnd.openxmlformats-officedocument.presentationml.slide+xml"/>
  <Override PartName="/ppt/slides/slide22.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973" r:id="rId1"/>
  </p:sldMasterIdLst>
  <p:notesMasterIdLst>
    <p:notesMasterId r:id="rId128"/>
  </p:notesMasterIdLst>
  <p:handoutMasterIdLst>
    <p:handoutMasterId r:id="rId129"/>
  </p:handoutMasterIdLst>
  <p:sldIdLst>
    <p:sldId id="256" r:id="rId2"/>
    <p:sldId id="1096" r:id="rId3"/>
    <p:sldId id="1010" r:id="rId4"/>
    <p:sldId id="934" r:id="rId5"/>
    <p:sldId id="803" r:id="rId6"/>
    <p:sldId id="936" r:id="rId7"/>
    <p:sldId id="1064" r:id="rId8"/>
    <p:sldId id="1065" r:id="rId9"/>
    <p:sldId id="1067" r:id="rId10"/>
    <p:sldId id="690" r:id="rId11"/>
    <p:sldId id="945" r:id="rId12"/>
    <p:sldId id="1011" r:id="rId13"/>
    <p:sldId id="1013" r:id="rId14"/>
    <p:sldId id="1012" r:id="rId15"/>
    <p:sldId id="911" r:id="rId16"/>
    <p:sldId id="916" r:id="rId17"/>
    <p:sldId id="915" r:id="rId18"/>
    <p:sldId id="917" r:id="rId19"/>
    <p:sldId id="912" r:id="rId20"/>
    <p:sldId id="914" r:id="rId21"/>
    <p:sldId id="673" r:id="rId22"/>
    <p:sldId id="783" r:id="rId23"/>
    <p:sldId id="785" r:id="rId24"/>
    <p:sldId id="786" r:id="rId25"/>
    <p:sldId id="784" r:id="rId26"/>
    <p:sldId id="976" r:id="rId27"/>
    <p:sldId id="977" r:id="rId28"/>
    <p:sldId id="983" r:id="rId29"/>
    <p:sldId id="919" r:id="rId30"/>
    <p:sldId id="706" r:id="rId31"/>
    <p:sldId id="788" r:id="rId32"/>
    <p:sldId id="789" r:id="rId33"/>
    <p:sldId id="703" r:id="rId34"/>
    <p:sldId id="793" r:id="rId35"/>
    <p:sldId id="791" r:id="rId36"/>
    <p:sldId id="704" r:id="rId37"/>
    <p:sldId id="794" r:id="rId38"/>
    <p:sldId id="993" r:id="rId39"/>
    <p:sldId id="790" r:id="rId40"/>
    <p:sldId id="664" r:id="rId41"/>
    <p:sldId id="660" r:id="rId42"/>
    <p:sldId id="652" r:id="rId43"/>
    <p:sldId id="711" r:id="rId44"/>
    <p:sldId id="720" r:id="rId45"/>
    <p:sldId id="692" r:id="rId46"/>
    <p:sldId id="844" r:id="rId47"/>
    <p:sldId id="724" r:id="rId48"/>
    <p:sldId id="731" r:id="rId49"/>
    <p:sldId id="725" r:id="rId50"/>
    <p:sldId id="733" r:id="rId51"/>
    <p:sldId id="726" r:id="rId52"/>
    <p:sldId id="735" r:id="rId53"/>
    <p:sldId id="727" r:id="rId54"/>
    <p:sldId id="737" r:id="rId55"/>
    <p:sldId id="728" r:id="rId56"/>
    <p:sldId id="740" r:id="rId57"/>
    <p:sldId id="729" r:id="rId58"/>
    <p:sldId id="742" r:id="rId59"/>
    <p:sldId id="730" r:id="rId60"/>
    <p:sldId id="744" r:id="rId61"/>
    <p:sldId id="746" r:id="rId62"/>
    <p:sldId id="747" r:id="rId63"/>
    <p:sldId id="997" r:id="rId64"/>
    <p:sldId id="801" r:id="rId65"/>
    <p:sldId id="804" r:id="rId66"/>
    <p:sldId id="805" r:id="rId67"/>
    <p:sldId id="806" r:id="rId68"/>
    <p:sldId id="808" r:id="rId69"/>
    <p:sldId id="809" r:id="rId70"/>
    <p:sldId id="799" r:id="rId71"/>
    <p:sldId id="932" r:id="rId72"/>
    <p:sldId id="810" r:id="rId73"/>
    <p:sldId id="1086" r:id="rId74"/>
    <p:sldId id="947" r:id="rId75"/>
    <p:sldId id="948" r:id="rId76"/>
    <p:sldId id="812" r:id="rId77"/>
    <p:sldId id="813" r:id="rId78"/>
    <p:sldId id="1003" r:id="rId79"/>
    <p:sldId id="856" r:id="rId80"/>
    <p:sldId id="1091" r:id="rId81"/>
    <p:sldId id="1092" r:id="rId82"/>
    <p:sldId id="1093" r:id="rId83"/>
    <p:sldId id="868" r:id="rId84"/>
    <p:sldId id="869" r:id="rId85"/>
    <p:sldId id="1062" r:id="rId86"/>
    <p:sldId id="1063" r:id="rId87"/>
    <p:sldId id="872" r:id="rId88"/>
    <p:sldId id="873" r:id="rId89"/>
    <p:sldId id="876" r:id="rId90"/>
    <p:sldId id="877" r:id="rId91"/>
    <p:sldId id="878" r:id="rId92"/>
    <p:sldId id="824" r:id="rId93"/>
    <p:sldId id="825" r:id="rId94"/>
    <p:sldId id="1000" r:id="rId95"/>
    <p:sldId id="826" r:id="rId96"/>
    <p:sldId id="827" r:id="rId97"/>
    <p:sldId id="879" r:id="rId98"/>
    <p:sldId id="881" r:id="rId99"/>
    <p:sldId id="880" r:id="rId100"/>
    <p:sldId id="882" r:id="rId101"/>
    <p:sldId id="883" r:id="rId102"/>
    <p:sldId id="884" r:id="rId103"/>
    <p:sldId id="885" r:id="rId104"/>
    <p:sldId id="886" r:id="rId105"/>
    <p:sldId id="887" r:id="rId106"/>
    <p:sldId id="888" r:id="rId107"/>
    <p:sldId id="889" r:id="rId108"/>
    <p:sldId id="890" r:id="rId109"/>
    <p:sldId id="891" r:id="rId110"/>
    <p:sldId id="892" r:id="rId111"/>
    <p:sldId id="893" r:id="rId112"/>
    <p:sldId id="894" r:id="rId113"/>
    <p:sldId id="895" r:id="rId114"/>
    <p:sldId id="896" r:id="rId115"/>
    <p:sldId id="897" r:id="rId116"/>
    <p:sldId id="898" r:id="rId117"/>
    <p:sldId id="899" r:id="rId118"/>
    <p:sldId id="900" r:id="rId119"/>
    <p:sldId id="901" r:id="rId120"/>
    <p:sldId id="1074" r:id="rId121"/>
    <p:sldId id="1075" r:id="rId122"/>
    <p:sldId id="1076" r:id="rId123"/>
    <p:sldId id="1077" r:id="rId124"/>
    <p:sldId id="566" r:id="rId125"/>
    <p:sldId id="573" r:id="rId126"/>
    <p:sldId id="627" r:id="rId127"/>
  </p:sldIdLst>
  <p:sldSz cx="9144000" cy="6858000" type="screen4x3"/>
  <p:notesSz cx="6858000" cy="9296400"/>
  <p:defaultTextStyle>
    <a:defPPr>
      <a:defRPr lang="en-US"/>
    </a:defPPr>
    <a:lvl1pPr algn="ctr" rtl="0" fontAlgn="base">
      <a:spcBef>
        <a:spcPct val="0"/>
      </a:spcBef>
      <a:spcAft>
        <a:spcPct val="0"/>
      </a:spcAft>
      <a:defRPr sz="3200" b="1" kern="1200">
        <a:solidFill>
          <a:schemeClr val="tx1"/>
        </a:solidFill>
        <a:latin typeface="ScalaSans-Regular" charset="0"/>
        <a:ea typeface="ＭＳ Ｐゴシック" charset="0"/>
        <a:cs typeface="ＭＳ Ｐゴシック" charset="0"/>
      </a:defRPr>
    </a:lvl1pPr>
    <a:lvl2pPr marL="457200" algn="ctr" rtl="0" fontAlgn="base">
      <a:spcBef>
        <a:spcPct val="0"/>
      </a:spcBef>
      <a:spcAft>
        <a:spcPct val="0"/>
      </a:spcAft>
      <a:defRPr sz="3200" b="1" kern="1200">
        <a:solidFill>
          <a:schemeClr val="tx1"/>
        </a:solidFill>
        <a:latin typeface="ScalaSans-Regular" charset="0"/>
        <a:ea typeface="ＭＳ Ｐゴシック" charset="0"/>
        <a:cs typeface="ＭＳ Ｐゴシック" charset="0"/>
      </a:defRPr>
    </a:lvl2pPr>
    <a:lvl3pPr marL="914400" algn="ctr" rtl="0" fontAlgn="base">
      <a:spcBef>
        <a:spcPct val="0"/>
      </a:spcBef>
      <a:spcAft>
        <a:spcPct val="0"/>
      </a:spcAft>
      <a:defRPr sz="3200" b="1" kern="1200">
        <a:solidFill>
          <a:schemeClr val="tx1"/>
        </a:solidFill>
        <a:latin typeface="ScalaSans-Regular" charset="0"/>
        <a:ea typeface="ＭＳ Ｐゴシック" charset="0"/>
        <a:cs typeface="ＭＳ Ｐゴシック" charset="0"/>
      </a:defRPr>
    </a:lvl3pPr>
    <a:lvl4pPr marL="1371600" algn="ctr" rtl="0" fontAlgn="base">
      <a:spcBef>
        <a:spcPct val="0"/>
      </a:spcBef>
      <a:spcAft>
        <a:spcPct val="0"/>
      </a:spcAft>
      <a:defRPr sz="3200" b="1" kern="1200">
        <a:solidFill>
          <a:schemeClr val="tx1"/>
        </a:solidFill>
        <a:latin typeface="ScalaSans-Regular" charset="0"/>
        <a:ea typeface="ＭＳ Ｐゴシック" charset="0"/>
        <a:cs typeface="ＭＳ Ｐゴシック" charset="0"/>
      </a:defRPr>
    </a:lvl4pPr>
    <a:lvl5pPr marL="1828800" algn="ctr" rtl="0" fontAlgn="base">
      <a:spcBef>
        <a:spcPct val="0"/>
      </a:spcBef>
      <a:spcAft>
        <a:spcPct val="0"/>
      </a:spcAft>
      <a:defRPr sz="3200" b="1" kern="1200">
        <a:solidFill>
          <a:schemeClr val="tx1"/>
        </a:solidFill>
        <a:latin typeface="ScalaSans-Regular" charset="0"/>
        <a:ea typeface="ＭＳ Ｐゴシック" charset="0"/>
        <a:cs typeface="ＭＳ Ｐゴシック" charset="0"/>
      </a:defRPr>
    </a:lvl5pPr>
    <a:lvl6pPr marL="2286000" algn="l" defTabSz="457200" rtl="0" eaLnBrk="1" latinLnBrk="0" hangingPunct="1">
      <a:defRPr sz="3200" b="1" kern="1200">
        <a:solidFill>
          <a:schemeClr val="tx1"/>
        </a:solidFill>
        <a:latin typeface="ScalaSans-Regular" charset="0"/>
        <a:ea typeface="ＭＳ Ｐゴシック" charset="0"/>
        <a:cs typeface="ＭＳ Ｐゴシック" charset="0"/>
      </a:defRPr>
    </a:lvl6pPr>
    <a:lvl7pPr marL="2743200" algn="l" defTabSz="457200" rtl="0" eaLnBrk="1" latinLnBrk="0" hangingPunct="1">
      <a:defRPr sz="3200" b="1" kern="1200">
        <a:solidFill>
          <a:schemeClr val="tx1"/>
        </a:solidFill>
        <a:latin typeface="ScalaSans-Regular" charset="0"/>
        <a:ea typeface="ＭＳ Ｐゴシック" charset="0"/>
        <a:cs typeface="ＭＳ Ｐゴシック" charset="0"/>
      </a:defRPr>
    </a:lvl7pPr>
    <a:lvl8pPr marL="3200400" algn="l" defTabSz="457200" rtl="0" eaLnBrk="1" latinLnBrk="0" hangingPunct="1">
      <a:defRPr sz="3200" b="1" kern="1200">
        <a:solidFill>
          <a:schemeClr val="tx1"/>
        </a:solidFill>
        <a:latin typeface="ScalaSans-Regular" charset="0"/>
        <a:ea typeface="ＭＳ Ｐゴシック" charset="0"/>
        <a:cs typeface="ＭＳ Ｐゴシック" charset="0"/>
      </a:defRPr>
    </a:lvl8pPr>
    <a:lvl9pPr marL="3657600" algn="l" defTabSz="457200" rtl="0" eaLnBrk="1" latinLnBrk="0" hangingPunct="1">
      <a:defRPr sz="3200" b="1" kern="1200">
        <a:solidFill>
          <a:schemeClr val="tx1"/>
        </a:solidFill>
        <a:latin typeface="ScalaSans-Regular"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9933"/>
    <a:srgbClr val="66FF33"/>
    <a:srgbClr val="99FF33"/>
    <a:srgbClr val="FF0000"/>
    <a:srgbClr val="FFFF66"/>
    <a:srgbClr val="CC3300"/>
    <a:srgbClr val="003399"/>
    <a:srgbClr val="99FFC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956" autoAdjust="0"/>
    <p:restoredTop sz="83784" autoAdjust="0"/>
  </p:normalViewPr>
  <p:slideViewPr>
    <p:cSldViewPr>
      <p:cViewPr varScale="1">
        <p:scale>
          <a:sx n="86" d="100"/>
          <a:sy n="86" d="100"/>
        </p:scale>
        <p:origin x="-976"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6" d="100"/>
          <a:sy n="56" d="100"/>
        </p:scale>
        <p:origin x="-3504"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notesMaster" Target="notesMasters/notesMaster1.xml"/><Relationship Id="rId12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t" anchorCtr="0" compatLnSpc="1">
            <a:prstTxWarp prst="textNoShape">
              <a:avLst/>
            </a:prstTxWarp>
          </a:bodyPr>
          <a:lstStyle>
            <a:lvl1pPr algn="l" defTabSz="931863">
              <a:defRPr sz="1200" b="0">
                <a:latin typeface="Times New Roman" charset="0"/>
                <a:cs typeface="+mn-cs"/>
              </a:defRPr>
            </a:lvl1pPr>
          </a:lstStyle>
          <a:p>
            <a:pPr>
              <a:defRPr/>
            </a:pPr>
            <a:r>
              <a:rPr lang="en-US" dirty="0"/>
              <a:t>The ABC's of Creating Effective Contextualized Work-Based Curricula for ESP</a:t>
            </a:r>
          </a:p>
        </p:txBody>
      </p:sp>
      <p:sp>
        <p:nvSpPr>
          <p:cNvPr id="151555" name="Rectangle 3"/>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t" anchorCtr="0" compatLnSpc="1">
            <a:prstTxWarp prst="textNoShape">
              <a:avLst/>
            </a:prstTxWarp>
          </a:bodyPr>
          <a:lstStyle>
            <a:lvl1pPr algn="r" defTabSz="931863">
              <a:defRPr sz="1200" b="0">
                <a:latin typeface="Times New Roman" charset="0"/>
                <a:cs typeface="+mn-cs"/>
              </a:defRPr>
            </a:lvl1pPr>
          </a:lstStyle>
          <a:p>
            <a:pPr>
              <a:defRPr/>
            </a:pPr>
            <a:r>
              <a:rPr lang="en-US" dirty="0"/>
              <a:t>Saturday, May 10, 2014</a:t>
            </a:r>
          </a:p>
        </p:txBody>
      </p:sp>
      <p:sp>
        <p:nvSpPr>
          <p:cNvPr id="151556" name="Rectangle 4"/>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b" anchorCtr="0" compatLnSpc="1">
            <a:prstTxWarp prst="textNoShape">
              <a:avLst/>
            </a:prstTxWarp>
          </a:bodyPr>
          <a:lstStyle>
            <a:lvl1pPr algn="l" defTabSz="931863">
              <a:defRPr sz="1200" b="0">
                <a:latin typeface="Times New Roman" charset="0"/>
                <a:cs typeface="+mn-cs"/>
              </a:defRPr>
            </a:lvl1pPr>
          </a:lstStyle>
          <a:p>
            <a:pPr>
              <a:defRPr/>
            </a:pPr>
            <a:r>
              <a:rPr lang="en-US" dirty="0"/>
              <a:t>©2014 MJ Rymniak BDxInterFace LLC</a:t>
            </a:r>
          </a:p>
        </p:txBody>
      </p:sp>
      <p:sp>
        <p:nvSpPr>
          <p:cNvPr id="151557" name="Rectangle 5"/>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b" anchorCtr="0" compatLnSpc="1">
            <a:prstTxWarp prst="textNoShape">
              <a:avLst/>
            </a:prstTxWarp>
          </a:bodyPr>
          <a:lstStyle>
            <a:lvl1pPr algn="r" defTabSz="931863">
              <a:defRPr sz="1200" b="0">
                <a:latin typeface="Times New Roman" charset="0"/>
                <a:cs typeface="+mn-cs"/>
              </a:defRPr>
            </a:lvl1pPr>
          </a:lstStyle>
          <a:p>
            <a:pPr>
              <a:defRPr/>
            </a:pPr>
            <a:fld id="{F18B4E8A-B332-3644-8EB5-42B3D1195FDF}"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13489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t" anchorCtr="0" compatLnSpc="1">
            <a:prstTxWarp prst="textNoShape">
              <a:avLst/>
            </a:prstTxWarp>
          </a:bodyPr>
          <a:lstStyle>
            <a:lvl1pPr algn="l" defTabSz="931863">
              <a:defRPr sz="1200" b="0">
                <a:latin typeface="Times New Roman" charset="0"/>
                <a:cs typeface="+mn-cs"/>
              </a:defRPr>
            </a:lvl1pPr>
          </a:lstStyle>
          <a:p>
            <a:pPr>
              <a:defRPr/>
            </a:pPr>
            <a:r>
              <a:rPr lang="en-US" dirty="0"/>
              <a:t>The ABC's of Creating Effective Contextualized Work-Based Curricula for ESP</a:t>
            </a:r>
          </a:p>
        </p:txBody>
      </p:sp>
      <p:sp>
        <p:nvSpPr>
          <p:cNvPr id="20483"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t" anchorCtr="0" compatLnSpc="1">
            <a:prstTxWarp prst="textNoShape">
              <a:avLst/>
            </a:prstTxWarp>
          </a:bodyPr>
          <a:lstStyle>
            <a:lvl1pPr algn="r" defTabSz="931863">
              <a:defRPr sz="1200" b="0">
                <a:latin typeface="Times New Roman" charset="0"/>
                <a:cs typeface="+mn-cs"/>
              </a:defRPr>
            </a:lvl1pPr>
          </a:lstStyle>
          <a:p>
            <a:pPr>
              <a:defRPr/>
            </a:pPr>
            <a:r>
              <a:rPr lang="en-US" dirty="0"/>
              <a:t>Saturday, May 10, 2014</a:t>
            </a:r>
          </a:p>
        </p:txBody>
      </p:sp>
      <p:sp>
        <p:nvSpPr>
          <p:cNvPr id="2048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val="1"/>
            </a:ext>
          </a:extLst>
        </p:spPr>
      </p:sp>
      <p:sp>
        <p:nvSpPr>
          <p:cNvPr id="20485"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b" anchorCtr="0" compatLnSpc="1">
            <a:prstTxWarp prst="textNoShape">
              <a:avLst/>
            </a:prstTxWarp>
          </a:bodyPr>
          <a:lstStyle>
            <a:lvl1pPr algn="l" defTabSz="931863">
              <a:defRPr sz="1200" b="0">
                <a:latin typeface="Times New Roman" charset="0"/>
                <a:cs typeface="+mn-cs"/>
              </a:defRPr>
            </a:lvl1pPr>
          </a:lstStyle>
          <a:p>
            <a:pPr>
              <a:defRPr/>
            </a:pPr>
            <a:r>
              <a:rPr lang="en-US" dirty="0"/>
              <a:t>©2014 MJ Rymniak BDxInterFace LLC</a:t>
            </a:r>
          </a:p>
        </p:txBody>
      </p:sp>
      <p:sp>
        <p:nvSpPr>
          <p:cNvPr id="20487"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3177" tIns="46589" rIns="93177" bIns="46589" numCol="1" anchor="b" anchorCtr="0" compatLnSpc="1">
            <a:prstTxWarp prst="textNoShape">
              <a:avLst/>
            </a:prstTxWarp>
          </a:bodyPr>
          <a:lstStyle>
            <a:lvl1pPr algn="r" defTabSz="931863">
              <a:defRPr sz="1200" b="0">
                <a:latin typeface="Times New Roman" charset="0"/>
                <a:cs typeface="+mn-cs"/>
              </a:defRPr>
            </a:lvl1pPr>
          </a:lstStyle>
          <a:p>
            <a:pPr>
              <a:defRPr/>
            </a:pPr>
            <a:fld id="{6BE258AC-579B-964B-BE6E-380056006530}"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4263729"/>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The ABC's of Creating Effective Contextualized Work-Based Curricula for ESP</a:t>
            </a:r>
          </a:p>
        </p:txBody>
      </p:sp>
      <p:sp>
        <p:nvSpPr>
          <p:cNvPr id="5" name="Rectangle 3"/>
          <p:cNvSpPr>
            <a:spLocks noGrp="1" noChangeArrowheads="1"/>
          </p:cNvSpPr>
          <p:nvPr>
            <p:ph type="dt" sz="quarter" idx="1"/>
          </p:nvPr>
        </p:nvSpPr>
        <p:spPr/>
        <p:txBody>
          <a:bodyPr/>
          <a:lstStyle/>
          <a:p>
            <a:pPr>
              <a:defRPr/>
            </a:pPr>
            <a:r>
              <a:rPr lang="en-US" dirty="0"/>
              <a:t>Saturday, May 10, 2014</a:t>
            </a:r>
          </a:p>
        </p:txBody>
      </p:sp>
      <p:sp>
        <p:nvSpPr>
          <p:cNvPr id="6" name="Rectangle 6"/>
          <p:cNvSpPr>
            <a:spLocks noGrp="1" noChangeArrowheads="1"/>
          </p:cNvSpPr>
          <p:nvPr>
            <p:ph type="ftr" sz="quarter" idx="4"/>
          </p:nvPr>
        </p:nvSpPr>
        <p:spPr/>
        <p:txBody>
          <a:bodyPr/>
          <a:lstStyle/>
          <a:p>
            <a:pPr>
              <a:defRPr/>
            </a:pPr>
            <a:r>
              <a:rPr lang="en-US" dirty="0"/>
              <a:t>©2014 MJ Rymniak BDxInterFace LLC</a:t>
            </a:r>
          </a:p>
        </p:txBody>
      </p:sp>
      <p:sp>
        <p:nvSpPr>
          <p:cNvPr id="7" name="Rectangle 7"/>
          <p:cNvSpPr>
            <a:spLocks noGrp="1" noChangeArrowheads="1"/>
          </p:cNvSpPr>
          <p:nvPr>
            <p:ph type="sldNum" sz="quarter" idx="5"/>
          </p:nvPr>
        </p:nvSpPr>
        <p:spPr/>
        <p:txBody>
          <a:bodyPr/>
          <a:lstStyle/>
          <a:p>
            <a:pPr>
              <a:defRPr/>
            </a:pPr>
            <a:fld id="{699429D5-1F2B-F04D-A195-EAF47305CD1D}" type="slidenum">
              <a:rPr lang="en-US"/>
              <a:pPr>
                <a:defRPr/>
              </a:pPr>
              <a:t>1</a:t>
            </a:fld>
            <a:endParaRPr lang="en-US" dirty="0"/>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1507" name="Rectangle 3"/>
          <p:cNvSpPr>
            <a:spLocks noGrp="1" noChangeArrowheads="1"/>
          </p:cNvSpPr>
          <p:nvPr>
            <p:ph type="body" idx="1"/>
          </p:nvPr>
        </p:nvSpPr>
        <p:spPr/>
        <p:txBody>
          <a:bodyPr/>
          <a:lstStyle/>
          <a:p>
            <a:pPr eaLnBrk="1" hangingPunct="1">
              <a:defRPr/>
            </a:pPr>
            <a:r>
              <a:rPr lang="en-US" dirty="0" smtClean="0">
                <a:cs typeface="+mn-cs"/>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6D9CF8A9-AA39-D141-BB54-B1861D02CC46}" type="slidenum">
              <a:rPr lang="en-US"/>
              <a:pPr/>
              <a:t>38</a:t>
            </a:fld>
            <a:endParaRPr lang="en-US" dirty="0"/>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1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C9603132-BADA-D34B-BC52-DFDD5AC3B492}" type="slidenum">
              <a:rPr lang="en-US"/>
              <a:pPr/>
              <a:t>63</a:t>
            </a:fld>
            <a:endParaRPr lang="en-US" dirty="0"/>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1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4EEF3B8F-4E37-EF40-8BEB-A68AD308AAD8}" type="slidenum">
              <a:rPr lang="en-US"/>
              <a:pPr/>
              <a:t>78</a:t>
            </a:fld>
            <a:endParaRPr lang="en-US" dirty="0"/>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5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A4F6227C-1211-6946-A2D7-DB5DFE80435D}" type="slidenum">
              <a:rPr lang="en-US"/>
              <a:pPr/>
              <a:t>94</a:t>
            </a:fld>
            <a:endParaRPr lang="en-US" dirty="0"/>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7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The ABC's of Creating Effective Contextualized Work-Based Curricula for ESP</a:t>
            </a:r>
          </a:p>
        </p:txBody>
      </p:sp>
      <p:sp>
        <p:nvSpPr>
          <p:cNvPr id="5" name="Rectangle 3"/>
          <p:cNvSpPr>
            <a:spLocks noGrp="1" noChangeArrowheads="1"/>
          </p:cNvSpPr>
          <p:nvPr>
            <p:ph type="dt" sz="quarter" idx="1"/>
          </p:nvPr>
        </p:nvSpPr>
        <p:spPr/>
        <p:txBody>
          <a:bodyPr/>
          <a:lstStyle/>
          <a:p>
            <a:pPr>
              <a:defRPr/>
            </a:pPr>
            <a:r>
              <a:rPr lang="en-US" dirty="0"/>
              <a:t>Saturday, May 10, 2014</a:t>
            </a:r>
          </a:p>
        </p:txBody>
      </p:sp>
      <p:sp>
        <p:nvSpPr>
          <p:cNvPr id="6" name="Rectangle 6"/>
          <p:cNvSpPr>
            <a:spLocks noGrp="1" noChangeArrowheads="1"/>
          </p:cNvSpPr>
          <p:nvPr>
            <p:ph type="ftr" sz="quarter" idx="4"/>
          </p:nvPr>
        </p:nvSpPr>
        <p:spPr/>
        <p:txBody>
          <a:bodyPr/>
          <a:lstStyle/>
          <a:p>
            <a:pPr>
              <a:defRPr/>
            </a:pPr>
            <a:r>
              <a:rPr lang="en-US" dirty="0"/>
              <a:t>©2014 MJ Rymniak BDxInterFace LLC</a:t>
            </a:r>
          </a:p>
        </p:txBody>
      </p:sp>
      <p:sp>
        <p:nvSpPr>
          <p:cNvPr id="7" name="Rectangle 7"/>
          <p:cNvSpPr>
            <a:spLocks noGrp="1" noChangeArrowheads="1"/>
          </p:cNvSpPr>
          <p:nvPr>
            <p:ph type="sldNum" sz="quarter" idx="5"/>
          </p:nvPr>
        </p:nvSpPr>
        <p:spPr/>
        <p:txBody>
          <a:bodyPr/>
          <a:lstStyle/>
          <a:p>
            <a:pPr>
              <a:defRPr/>
            </a:pPr>
            <a:fld id="{3AF0974E-0415-794B-8137-0657814D36A0}" type="slidenum">
              <a:rPr lang="en-US"/>
              <a:pPr>
                <a:defRPr/>
              </a:pPr>
              <a:t>124</a:t>
            </a:fld>
            <a:endParaRPr lang="en-US" dirty="0"/>
          </a:p>
        </p:txBody>
      </p:sp>
      <p:sp>
        <p:nvSpPr>
          <p:cNvPr id="69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69837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The ABC's of Creating Effective Contextualized Work-Based Curricula for ESP</a:t>
            </a:r>
          </a:p>
        </p:txBody>
      </p:sp>
      <p:sp>
        <p:nvSpPr>
          <p:cNvPr id="5" name="Rectangle 3"/>
          <p:cNvSpPr>
            <a:spLocks noGrp="1" noChangeArrowheads="1"/>
          </p:cNvSpPr>
          <p:nvPr>
            <p:ph type="dt" sz="quarter" idx="1"/>
          </p:nvPr>
        </p:nvSpPr>
        <p:spPr/>
        <p:txBody>
          <a:bodyPr/>
          <a:lstStyle/>
          <a:p>
            <a:pPr>
              <a:defRPr/>
            </a:pPr>
            <a:r>
              <a:rPr lang="en-US" dirty="0"/>
              <a:t>Saturday, May 10, 2014</a:t>
            </a:r>
          </a:p>
        </p:txBody>
      </p:sp>
      <p:sp>
        <p:nvSpPr>
          <p:cNvPr id="6" name="Rectangle 6"/>
          <p:cNvSpPr>
            <a:spLocks noGrp="1" noChangeArrowheads="1"/>
          </p:cNvSpPr>
          <p:nvPr>
            <p:ph type="ftr" sz="quarter" idx="4"/>
          </p:nvPr>
        </p:nvSpPr>
        <p:spPr/>
        <p:txBody>
          <a:bodyPr/>
          <a:lstStyle/>
          <a:p>
            <a:pPr>
              <a:defRPr/>
            </a:pPr>
            <a:r>
              <a:rPr lang="en-US" dirty="0"/>
              <a:t>©2014 MJ Rymniak BDxInterFace LLC</a:t>
            </a:r>
          </a:p>
        </p:txBody>
      </p:sp>
      <p:sp>
        <p:nvSpPr>
          <p:cNvPr id="7" name="Rectangle 7"/>
          <p:cNvSpPr>
            <a:spLocks noGrp="1" noChangeArrowheads="1"/>
          </p:cNvSpPr>
          <p:nvPr>
            <p:ph type="sldNum" sz="quarter" idx="5"/>
          </p:nvPr>
        </p:nvSpPr>
        <p:spPr/>
        <p:txBody>
          <a:bodyPr/>
          <a:lstStyle/>
          <a:p>
            <a:pPr>
              <a:defRPr/>
            </a:pPr>
            <a:fld id="{50F1F7D6-28BA-0249-8BB3-2EABC0DFB7D0}" type="slidenum">
              <a:rPr lang="en-US"/>
              <a:pPr>
                <a:defRPr/>
              </a:pPr>
              <a:t>125</a:t>
            </a:fld>
            <a:endParaRPr lang="en-US" dirty="0"/>
          </a:p>
        </p:txBody>
      </p:sp>
      <p:sp>
        <p:nvSpPr>
          <p:cNvPr id="71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12707"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Rectangle 2"/>
          <p:cNvSpPr>
            <a:spLocks noGrp="1" noChangeArrowheads="1"/>
          </p:cNvSpPr>
          <p:nvPr>
            <p:ph type="hdr" sz="quarter"/>
          </p:nvPr>
        </p:nvSpPr>
        <p:spPr>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1863" eaLnBrk="0" hangingPunct="0">
              <a:defRPr sz="3200" b="1">
                <a:solidFill>
                  <a:schemeClr val="tx1"/>
                </a:solidFill>
                <a:latin typeface="ScalaSans-Regular" charset="0"/>
                <a:ea typeface="ＭＳ Ｐゴシック" charset="0"/>
                <a:cs typeface="ＭＳ Ｐゴシック" charset="0"/>
              </a:defRPr>
            </a:lvl1pPr>
            <a:lvl2pPr marL="742950" indent="-285750" defTabSz="931863" eaLnBrk="0" hangingPunct="0">
              <a:defRPr sz="3200" b="1">
                <a:solidFill>
                  <a:schemeClr val="tx1"/>
                </a:solidFill>
                <a:latin typeface="ScalaSans-Regular" charset="0"/>
                <a:ea typeface="ＭＳ Ｐゴシック" charset="0"/>
              </a:defRPr>
            </a:lvl2pPr>
            <a:lvl3pPr marL="1143000" indent="-228600" defTabSz="931863" eaLnBrk="0" hangingPunct="0">
              <a:defRPr sz="3200" b="1">
                <a:solidFill>
                  <a:schemeClr val="tx1"/>
                </a:solidFill>
                <a:latin typeface="ScalaSans-Regular" charset="0"/>
                <a:ea typeface="ＭＳ Ｐゴシック" charset="0"/>
              </a:defRPr>
            </a:lvl3pPr>
            <a:lvl4pPr marL="1600200" indent="-228600" defTabSz="931863" eaLnBrk="0" hangingPunct="0">
              <a:defRPr sz="3200" b="1">
                <a:solidFill>
                  <a:schemeClr val="tx1"/>
                </a:solidFill>
                <a:latin typeface="ScalaSans-Regular" charset="0"/>
                <a:ea typeface="ＭＳ Ｐゴシック" charset="0"/>
              </a:defRPr>
            </a:lvl4pPr>
            <a:lvl5pPr marL="2057400" indent="-228600" defTabSz="931863" eaLnBrk="0" hangingPunct="0">
              <a:defRPr sz="3200" b="1">
                <a:solidFill>
                  <a:schemeClr val="tx1"/>
                </a:solidFill>
                <a:latin typeface="ScalaSans-Regular" charset="0"/>
                <a:ea typeface="ＭＳ Ｐゴシック" charset="0"/>
              </a:defRPr>
            </a:lvl5pPr>
            <a:lvl6pPr marL="25146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1200" b="0" dirty="0" smtClean="0">
                <a:latin typeface="Times New Roman" charset="0"/>
              </a:rPr>
              <a:t>The ABC's of Creating Effective Contextualized Work-Based Curricula for ESP</a:t>
            </a:r>
            <a:endParaRPr lang="en-US" sz="1200" b="0" dirty="0">
              <a:latin typeface="Times New Roman" charset="0"/>
            </a:endParaRPr>
          </a:p>
        </p:txBody>
      </p:sp>
      <p:sp>
        <p:nvSpPr>
          <p:cNvPr id="114690" name="Rectangle 3"/>
          <p:cNvSpPr>
            <a:spLocks noGrp="1" noChangeArrowheads="1"/>
          </p:cNvSpPr>
          <p:nvPr>
            <p:ph type="dt" sz="quarter" idx="1"/>
          </p:nvPr>
        </p:nvSpPr>
        <p:spPr>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1863" eaLnBrk="0" hangingPunct="0">
              <a:defRPr sz="3200" b="1">
                <a:solidFill>
                  <a:schemeClr val="tx1"/>
                </a:solidFill>
                <a:latin typeface="ScalaSans-Regular" charset="0"/>
                <a:ea typeface="ＭＳ Ｐゴシック" charset="0"/>
                <a:cs typeface="ＭＳ Ｐゴシック" charset="0"/>
              </a:defRPr>
            </a:lvl1pPr>
            <a:lvl2pPr marL="742950" indent="-285750" defTabSz="931863" eaLnBrk="0" hangingPunct="0">
              <a:defRPr sz="3200" b="1">
                <a:solidFill>
                  <a:schemeClr val="tx1"/>
                </a:solidFill>
                <a:latin typeface="ScalaSans-Regular" charset="0"/>
                <a:ea typeface="ＭＳ Ｐゴシック" charset="0"/>
              </a:defRPr>
            </a:lvl2pPr>
            <a:lvl3pPr marL="1143000" indent="-228600" defTabSz="931863" eaLnBrk="0" hangingPunct="0">
              <a:defRPr sz="3200" b="1">
                <a:solidFill>
                  <a:schemeClr val="tx1"/>
                </a:solidFill>
                <a:latin typeface="ScalaSans-Regular" charset="0"/>
                <a:ea typeface="ＭＳ Ｐゴシック" charset="0"/>
              </a:defRPr>
            </a:lvl3pPr>
            <a:lvl4pPr marL="1600200" indent="-228600" defTabSz="931863" eaLnBrk="0" hangingPunct="0">
              <a:defRPr sz="3200" b="1">
                <a:solidFill>
                  <a:schemeClr val="tx1"/>
                </a:solidFill>
                <a:latin typeface="ScalaSans-Regular" charset="0"/>
                <a:ea typeface="ＭＳ Ｐゴシック" charset="0"/>
              </a:defRPr>
            </a:lvl4pPr>
            <a:lvl5pPr marL="2057400" indent="-228600" defTabSz="931863" eaLnBrk="0" hangingPunct="0">
              <a:defRPr sz="3200" b="1">
                <a:solidFill>
                  <a:schemeClr val="tx1"/>
                </a:solidFill>
                <a:latin typeface="ScalaSans-Regular" charset="0"/>
                <a:ea typeface="ＭＳ Ｐゴシック" charset="0"/>
              </a:defRPr>
            </a:lvl5pPr>
            <a:lvl6pPr marL="25146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1200" b="0" dirty="0" smtClean="0">
                <a:latin typeface="Times New Roman" charset="0"/>
              </a:rPr>
              <a:t>Saturday, May 10, 2014</a:t>
            </a:r>
            <a:endParaRPr lang="en-US" sz="1200" b="0" dirty="0">
              <a:latin typeface="Times New Roman" charset="0"/>
            </a:endParaRPr>
          </a:p>
        </p:txBody>
      </p:sp>
      <p:sp>
        <p:nvSpPr>
          <p:cNvPr id="114691" name="Rectangle 6"/>
          <p:cNvSpPr>
            <a:spLocks noGrp="1" noChangeArrowheads="1"/>
          </p:cNvSpPr>
          <p:nvPr>
            <p:ph type="ftr" sz="quarter" idx="4"/>
          </p:nvPr>
        </p:nvSpPr>
        <p:spPr>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1863" eaLnBrk="0" hangingPunct="0">
              <a:defRPr sz="3200" b="1">
                <a:solidFill>
                  <a:schemeClr val="tx1"/>
                </a:solidFill>
                <a:latin typeface="ScalaSans-Regular" charset="0"/>
                <a:ea typeface="ＭＳ Ｐゴシック" charset="0"/>
                <a:cs typeface="ＭＳ Ｐゴシック" charset="0"/>
              </a:defRPr>
            </a:lvl1pPr>
            <a:lvl2pPr marL="742950" indent="-285750" defTabSz="931863" eaLnBrk="0" hangingPunct="0">
              <a:defRPr sz="3200" b="1">
                <a:solidFill>
                  <a:schemeClr val="tx1"/>
                </a:solidFill>
                <a:latin typeface="ScalaSans-Regular" charset="0"/>
                <a:ea typeface="ＭＳ Ｐゴシック" charset="0"/>
              </a:defRPr>
            </a:lvl2pPr>
            <a:lvl3pPr marL="1143000" indent="-228600" defTabSz="931863" eaLnBrk="0" hangingPunct="0">
              <a:defRPr sz="3200" b="1">
                <a:solidFill>
                  <a:schemeClr val="tx1"/>
                </a:solidFill>
                <a:latin typeface="ScalaSans-Regular" charset="0"/>
                <a:ea typeface="ＭＳ Ｐゴシック" charset="0"/>
              </a:defRPr>
            </a:lvl3pPr>
            <a:lvl4pPr marL="1600200" indent="-228600" defTabSz="931863" eaLnBrk="0" hangingPunct="0">
              <a:defRPr sz="3200" b="1">
                <a:solidFill>
                  <a:schemeClr val="tx1"/>
                </a:solidFill>
                <a:latin typeface="ScalaSans-Regular" charset="0"/>
                <a:ea typeface="ＭＳ Ｐゴシック" charset="0"/>
              </a:defRPr>
            </a:lvl4pPr>
            <a:lvl5pPr marL="2057400" indent="-228600" defTabSz="931863" eaLnBrk="0" hangingPunct="0">
              <a:defRPr sz="3200" b="1">
                <a:solidFill>
                  <a:schemeClr val="tx1"/>
                </a:solidFill>
                <a:latin typeface="ScalaSans-Regular" charset="0"/>
                <a:ea typeface="ＭＳ Ｐゴシック" charset="0"/>
              </a:defRPr>
            </a:lvl5pPr>
            <a:lvl6pPr marL="25146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1200" b="0" dirty="0" smtClean="0">
                <a:latin typeface="Times New Roman" charset="0"/>
              </a:rPr>
              <a:t>©2014 MJ Rymniak BDxInterFace LLC</a:t>
            </a:r>
            <a:endParaRPr lang="en-US" sz="1200" b="0" dirty="0">
              <a:latin typeface="Times New Roman" charset="0"/>
            </a:endParaRPr>
          </a:p>
        </p:txBody>
      </p:sp>
      <p:sp>
        <p:nvSpPr>
          <p:cNvPr id="114692" name="Rectangle 7"/>
          <p:cNvSpPr>
            <a:spLocks noGrp="1" noChangeArrowheads="1"/>
          </p:cNvSpPr>
          <p:nvPr>
            <p:ph type="sldNum" sz="quarter" idx="5"/>
          </p:nvPr>
        </p:nvSpPr>
        <p:spPr>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31863" eaLnBrk="0" hangingPunct="0">
              <a:defRPr sz="3200" b="1">
                <a:solidFill>
                  <a:schemeClr val="tx1"/>
                </a:solidFill>
                <a:latin typeface="ScalaSans-Regular" charset="0"/>
                <a:ea typeface="ＭＳ Ｐゴシック" charset="0"/>
                <a:cs typeface="ＭＳ Ｐゴシック" charset="0"/>
              </a:defRPr>
            </a:lvl1pPr>
            <a:lvl2pPr marL="742950" indent="-285750" defTabSz="931863" eaLnBrk="0" hangingPunct="0">
              <a:defRPr sz="3200" b="1">
                <a:solidFill>
                  <a:schemeClr val="tx1"/>
                </a:solidFill>
                <a:latin typeface="ScalaSans-Regular" charset="0"/>
                <a:ea typeface="ＭＳ Ｐゴシック" charset="0"/>
              </a:defRPr>
            </a:lvl2pPr>
            <a:lvl3pPr marL="1143000" indent="-228600" defTabSz="931863" eaLnBrk="0" hangingPunct="0">
              <a:defRPr sz="3200" b="1">
                <a:solidFill>
                  <a:schemeClr val="tx1"/>
                </a:solidFill>
                <a:latin typeface="ScalaSans-Regular" charset="0"/>
                <a:ea typeface="ＭＳ Ｐゴシック" charset="0"/>
              </a:defRPr>
            </a:lvl3pPr>
            <a:lvl4pPr marL="1600200" indent="-228600" defTabSz="931863" eaLnBrk="0" hangingPunct="0">
              <a:defRPr sz="3200" b="1">
                <a:solidFill>
                  <a:schemeClr val="tx1"/>
                </a:solidFill>
                <a:latin typeface="ScalaSans-Regular" charset="0"/>
                <a:ea typeface="ＭＳ Ｐゴシック" charset="0"/>
              </a:defRPr>
            </a:lvl4pPr>
            <a:lvl5pPr marL="2057400" indent="-228600" defTabSz="931863" eaLnBrk="0" hangingPunct="0">
              <a:defRPr sz="3200" b="1">
                <a:solidFill>
                  <a:schemeClr val="tx1"/>
                </a:solidFill>
                <a:latin typeface="ScalaSans-Regular" charset="0"/>
                <a:ea typeface="ＭＳ Ｐゴシック" charset="0"/>
              </a:defRPr>
            </a:lvl5pPr>
            <a:lvl6pPr marL="25146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defTabSz="931863"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fld id="{DB9869DA-D9D2-FF43-9004-F7E4809AB30A}" type="slidenum">
              <a:rPr lang="en-US" sz="1200" b="0">
                <a:latin typeface="Times New Roman" charset="0"/>
              </a:rPr>
              <a:pPr eaLnBrk="1" hangingPunct="1">
                <a:defRPr/>
              </a:pPr>
              <a:t>126</a:t>
            </a:fld>
            <a:endParaRPr lang="en-US" sz="1200" b="0" dirty="0">
              <a:latin typeface="Times New Roman" charset="0"/>
            </a:endParaRPr>
          </a:p>
        </p:txBody>
      </p:sp>
      <p:sp>
        <p:nvSpPr>
          <p:cNvPr id="114693" name="Rectangle 2"/>
          <p:cNvSpPr>
            <a:spLocks noGrp="1" noRot="1" noChangeAspect="1" noChangeArrowheads="1" noTextEdit="1"/>
          </p:cNvSpPr>
          <p:nvPr>
            <p:ph type="sldImg"/>
          </p:nvPr>
        </p:nvSpPr>
        <p:spPr>
          <a:ln/>
        </p:spPr>
      </p:sp>
      <p:sp>
        <p:nvSpPr>
          <p:cNvPr id="114694" name="Rectangle 3"/>
          <p:cNvSpPr>
            <a:spLocks noGrp="1" noChangeArrowheads="1"/>
          </p:cNvSpPr>
          <p:nvPr>
            <p:ph type="body" idx="1"/>
          </p:nvPr>
        </p:nvSpPr>
        <p:spPr>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1 Cohort # 1</a:t>
            </a:r>
          </a:p>
        </p:txBody>
      </p:sp>
      <p:sp>
        <p:nvSpPr>
          <p:cNvPr id="5" name="Rectangle 3"/>
          <p:cNvSpPr>
            <a:spLocks noGrp="1" noChangeArrowheads="1"/>
          </p:cNvSpPr>
          <p:nvPr>
            <p:ph type="dt" idx="1"/>
          </p:nvPr>
        </p:nvSpPr>
        <p:spPr>
          <a:ln/>
        </p:spPr>
        <p:txBody>
          <a:bodyPr/>
          <a:lstStyle/>
          <a:p>
            <a:r>
              <a:rPr lang="en-US" dirty="0"/>
              <a:t>August 11, 2010, 9:30 a.m. - 4:30 p.m.</a:t>
            </a:r>
          </a:p>
        </p:txBody>
      </p:sp>
      <p:sp>
        <p:nvSpPr>
          <p:cNvPr id="6" name="Rectangle 6"/>
          <p:cNvSpPr>
            <a:spLocks noGrp="1" noChangeArrowheads="1"/>
          </p:cNvSpPr>
          <p:nvPr>
            <p:ph type="ftr" sz="quarter" idx="4"/>
          </p:nvPr>
        </p:nvSpPr>
        <p:spPr>
          <a:ln/>
        </p:spPr>
        <p:txBody>
          <a:bodyPr/>
          <a:lstStyle/>
          <a:p>
            <a:r>
              <a:rPr lang="en-US" dirty="0"/>
              <a:t>MJ Rymniak  marilynr@lacnyc.org</a:t>
            </a:r>
          </a:p>
        </p:txBody>
      </p:sp>
      <p:sp>
        <p:nvSpPr>
          <p:cNvPr id="7" name="Rectangle 7"/>
          <p:cNvSpPr>
            <a:spLocks noGrp="1" noChangeArrowheads="1"/>
          </p:cNvSpPr>
          <p:nvPr>
            <p:ph type="sldNum" sz="quarter" idx="5"/>
          </p:nvPr>
        </p:nvSpPr>
        <p:spPr>
          <a:ln/>
        </p:spPr>
        <p:txBody>
          <a:bodyPr/>
          <a:lstStyle/>
          <a:p>
            <a:fld id="{04667445-CBAE-B34E-81D2-6D828AA55DD2}" type="slidenum">
              <a:rPr lang="en-US"/>
              <a:pPr/>
              <a:t>12</a:t>
            </a:fld>
            <a:endParaRPr lang="en-US" dirty="0"/>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2390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1 Cohort # 1</a:t>
            </a:r>
          </a:p>
        </p:txBody>
      </p:sp>
      <p:sp>
        <p:nvSpPr>
          <p:cNvPr id="5" name="Rectangle 3"/>
          <p:cNvSpPr>
            <a:spLocks noGrp="1" noChangeArrowheads="1"/>
          </p:cNvSpPr>
          <p:nvPr>
            <p:ph type="dt" idx="1"/>
          </p:nvPr>
        </p:nvSpPr>
        <p:spPr>
          <a:ln/>
        </p:spPr>
        <p:txBody>
          <a:bodyPr/>
          <a:lstStyle/>
          <a:p>
            <a:r>
              <a:rPr lang="en-US" dirty="0"/>
              <a:t>August 11, 2010, 9:30 a.m. - 4:30 p.m.</a:t>
            </a:r>
          </a:p>
        </p:txBody>
      </p:sp>
      <p:sp>
        <p:nvSpPr>
          <p:cNvPr id="6" name="Rectangle 6"/>
          <p:cNvSpPr>
            <a:spLocks noGrp="1" noChangeArrowheads="1"/>
          </p:cNvSpPr>
          <p:nvPr>
            <p:ph type="ftr" sz="quarter" idx="4"/>
          </p:nvPr>
        </p:nvSpPr>
        <p:spPr>
          <a:ln/>
        </p:spPr>
        <p:txBody>
          <a:bodyPr/>
          <a:lstStyle/>
          <a:p>
            <a:r>
              <a:rPr lang="en-US" dirty="0"/>
              <a:t>MJ Rymniak  marilynr@lacnyc.org</a:t>
            </a:r>
          </a:p>
        </p:txBody>
      </p:sp>
      <p:sp>
        <p:nvSpPr>
          <p:cNvPr id="7" name="Rectangle 7"/>
          <p:cNvSpPr>
            <a:spLocks noGrp="1" noChangeArrowheads="1"/>
          </p:cNvSpPr>
          <p:nvPr>
            <p:ph type="sldNum" sz="quarter" idx="5"/>
          </p:nvPr>
        </p:nvSpPr>
        <p:spPr>
          <a:ln/>
        </p:spPr>
        <p:txBody>
          <a:bodyPr/>
          <a:lstStyle/>
          <a:p>
            <a:fld id="{216BD14D-B451-FB42-9A6C-8136190FE18A}" type="slidenum">
              <a:rPr lang="en-US"/>
              <a:pPr/>
              <a:t>13</a:t>
            </a:fld>
            <a:endParaRPr lang="en-US" dirty="0"/>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140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1 Cohort # 1</a:t>
            </a:r>
          </a:p>
        </p:txBody>
      </p:sp>
      <p:sp>
        <p:nvSpPr>
          <p:cNvPr id="5" name="Rectangle 3"/>
          <p:cNvSpPr>
            <a:spLocks noGrp="1" noChangeArrowheads="1"/>
          </p:cNvSpPr>
          <p:nvPr>
            <p:ph type="dt" idx="1"/>
          </p:nvPr>
        </p:nvSpPr>
        <p:spPr>
          <a:ln/>
        </p:spPr>
        <p:txBody>
          <a:bodyPr/>
          <a:lstStyle/>
          <a:p>
            <a:r>
              <a:rPr lang="en-US" dirty="0"/>
              <a:t>August 11, 2010, 9:30 a.m. - 4:30 p.m.</a:t>
            </a:r>
          </a:p>
        </p:txBody>
      </p:sp>
      <p:sp>
        <p:nvSpPr>
          <p:cNvPr id="6" name="Rectangle 6"/>
          <p:cNvSpPr>
            <a:spLocks noGrp="1" noChangeArrowheads="1"/>
          </p:cNvSpPr>
          <p:nvPr>
            <p:ph type="ftr" sz="quarter" idx="4"/>
          </p:nvPr>
        </p:nvSpPr>
        <p:spPr>
          <a:ln/>
        </p:spPr>
        <p:txBody>
          <a:bodyPr/>
          <a:lstStyle/>
          <a:p>
            <a:r>
              <a:rPr lang="en-US" dirty="0"/>
              <a:t>MJ Rymniak  marilynr@lacnyc.org</a:t>
            </a:r>
          </a:p>
        </p:txBody>
      </p:sp>
      <p:sp>
        <p:nvSpPr>
          <p:cNvPr id="7" name="Rectangle 7"/>
          <p:cNvSpPr>
            <a:spLocks noGrp="1" noChangeArrowheads="1"/>
          </p:cNvSpPr>
          <p:nvPr>
            <p:ph type="sldNum" sz="quarter" idx="5"/>
          </p:nvPr>
        </p:nvSpPr>
        <p:spPr>
          <a:ln/>
        </p:spPr>
        <p:txBody>
          <a:bodyPr/>
          <a:lstStyle/>
          <a:p>
            <a:fld id="{928B7D7A-8232-464C-AFAD-52119C64A39A}" type="slidenum">
              <a:rPr lang="en-US"/>
              <a:pPr/>
              <a:t>14</a:t>
            </a:fld>
            <a:endParaRPr lang="en-US" dirty="0"/>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16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answer to the top question lies in the answers to the following 4 questions</a:t>
            </a:r>
          </a:p>
          <a:p>
            <a:pPr>
              <a:defRPr/>
            </a:pPr>
            <a:r>
              <a:rPr lang="en-US" dirty="0" smtClean="0"/>
              <a:t>Just a few decades ago, this question was one faced mainly by diplomats, expatriates, foreign service officers, and the occasional foreign traveler.  Now we all need to ask these questions.</a:t>
            </a:r>
          </a:p>
          <a:p>
            <a:pPr>
              <a:defRPr/>
            </a:pPr>
            <a:r>
              <a:rPr lang="en-US" dirty="0" smtClean="0"/>
              <a:t>I like calling this not only accepting diversity but appreciating it and actually enjoying it and valuing it.  Understand, this is not normal.</a:t>
            </a:r>
          </a:p>
          <a:p>
            <a:pPr>
              <a:defRPr/>
            </a:pPr>
            <a:r>
              <a:rPr lang="en-US" dirty="0" smtClean="0"/>
              <a:t>Shouldn’t feel bad about this – it’s normal that we usually avoid difference – a la birds of a feather – this is being human, natural reaction.  Only a few among thousands love difference.</a:t>
            </a:r>
          </a:p>
          <a:p>
            <a:pPr>
              <a:defRPr/>
            </a:pPr>
            <a:r>
              <a:rPr lang="en-US" dirty="0" smtClean="0"/>
              <a:t>Fight or flight – reaction to difference.  Primates gathered around a fire – another group approaches – I doubt if they said “Ah, cultural diversity how wonderful!”</a:t>
            </a:r>
          </a:p>
          <a:p>
            <a:pPr>
              <a:defRPr/>
            </a:pPr>
            <a:r>
              <a:rPr lang="en-US" dirty="0" smtClean="0"/>
              <a:t>We flee to the suburbs to avoid cultural difference or if forced to confront it there is often a fight.  This principle is at the heart of inner city gangs – the West Side Story tale – the Romeo and Juliet tale.</a:t>
            </a:r>
          </a:p>
          <a:p>
            <a:pPr>
              <a:defRPr/>
            </a:pPr>
            <a:r>
              <a:rPr lang="en-US" dirty="0" smtClean="0"/>
              <a:t>So many examples of conversion – the padres and the Indians in South  America, the mission sof California, missionaries in China, American foreign policy. US Americanization movement.</a:t>
            </a:r>
          </a:p>
          <a:p>
            <a:pPr>
              <a:defRPr/>
            </a:pPr>
            <a:r>
              <a:rPr lang="en-US" dirty="0" smtClean="0"/>
              <a:t>If they were just more like us!</a:t>
            </a:r>
          </a:p>
          <a:p>
            <a:pPr>
              <a:defRPr/>
            </a:pPr>
            <a:r>
              <a:rPr lang="en-US" dirty="0" smtClean="0"/>
              <a:t>Killing.  Many examples.  Indians moved to reservations.  Wounded Knee, Hitler’s Germany, Bosnia, Somalia, Sudan.  Japanese internment during WWII.  Keeping out immigrants.</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Header Placeholder 3"/>
          <p:cNvSpPr>
            <a:spLocks noGrp="1"/>
          </p:cNvSpPr>
          <p:nvPr>
            <p:ph type="hdr" sz="quarter"/>
          </p:nvPr>
        </p:nvSpPr>
        <p:spPr/>
        <p:txBody>
          <a:bodyPr/>
          <a:lstStyle/>
          <a:p>
            <a:pPr>
              <a:defRPr/>
            </a:pPr>
            <a:r>
              <a:rPr lang="en-US" dirty="0" smtClean="0"/>
              <a:t>The ABC's of Creating Effective Contextualized Work-Based Curricula for ESP</a:t>
            </a:r>
            <a:endParaRPr lang="en-US" dirty="0"/>
          </a:p>
        </p:txBody>
      </p:sp>
      <p:sp>
        <p:nvSpPr>
          <p:cNvPr id="5" name="Date Placeholder 4"/>
          <p:cNvSpPr>
            <a:spLocks noGrp="1"/>
          </p:cNvSpPr>
          <p:nvPr>
            <p:ph type="dt" sz="quarter" idx="1"/>
          </p:nvPr>
        </p:nvSpPr>
        <p:spPr/>
        <p:txBody>
          <a:bodyPr/>
          <a:lstStyle/>
          <a:p>
            <a:pPr>
              <a:defRPr/>
            </a:pPr>
            <a:r>
              <a:rPr lang="en-US" dirty="0" smtClean="0"/>
              <a:t>Saturday, May 10, 2014</a:t>
            </a:r>
            <a:endParaRPr lang="en-US" dirty="0"/>
          </a:p>
        </p:txBody>
      </p:sp>
      <p:sp>
        <p:nvSpPr>
          <p:cNvPr id="6" name="Footer Placeholder 5"/>
          <p:cNvSpPr>
            <a:spLocks noGrp="1"/>
          </p:cNvSpPr>
          <p:nvPr>
            <p:ph type="ftr" sz="quarter" idx="4"/>
          </p:nvPr>
        </p:nvSpPr>
        <p:spPr/>
        <p:txBody>
          <a:bodyPr/>
          <a:lstStyle/>
          <a:p>
            <a:pPr>
              <a:defRPr/>
            </a:pPr>
            <a:r>
              <a:rPr lang="en-US" dirty="0" smtClean="0"/>
              <a:t>©2014 MJ Rymniak BDxInterFace LLC</a:t>
            </a:r>
            <a:endParaRPr lang="en-US" dirty="0"/>
          </a:p>
        </p:txBody>
      </p:sp>
      <p:sp>
        <p:nvSpPr>
          <p:cNvPr id="7" name="Slide Number Placeholder 6"/>
          <p:cNvSpPr>
            <a:spLocks noGrp="1"/>
          </p:cNvSpPr>
          <p:nvPr>
            <p:ph type="sldNum" sz="quarter" idx="5"/>
          </p:nvPr>
        </p:nvSpPr>
        <p:spPr/>
        <p:txBody>
          <a:bodyPr/>
          <a:lstStyle/>
          <a:p>
            <a:pPr>
              <a:defRPr/>
            </a:pPr>
            <a:fld id="{B80B08F7-6996-6E44-84C1-9C4CC2BE709E}" type="slidenum">
              <a:rPr lang="en-US" smtClean="0"/>
              <a:pPr>
                <a:defRPr/>
              </a:pPr>
              <a:t>21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2C51C7DD-CAE8-9345-A217-4ECAFE1A7D5D}" type="slidenum">
              <a:rPr lang="en-US"/>
              <a:pPr/>
              <a:t>26</a:t>
            </a:fld>
            <a:endParaRPr lang="en-US" dirty="0"/>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46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004FAE89-24A8-8643-9419-54200832A4F7}" type="slidenum">
              <a:rPr lang="en-US"/>
              <a:pPr/>
              <a:t>27</a:t>
            </a:fld>
            <a:endParaRPr lang="en-US" dirty="0"/>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66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a:t>ALECC Summer 2010 Intensive                     Module # 3 - Valuing Diversity and Appreciating Difference</a:t>
            </a:r>
          </a:p>
        </p:txBody>
      </p:sp>
      <p:sp>
        <p:nvSpPr>
          <p:cNvPr id="5" name="Rectangle 3"/>
          <p:cNvSpPr>
            <a:spLocks noGrp="1" noChangeArrowheads="1"/>
          </p:cNvSpPr>
          <p:nvPr>
            <p:ph type="dt" idx="1"/>
          </p:nvPr>
        </p:nvSpPr>
        <p:spPr>
          <a:ln/>
        </p:spPr>
        <p:txBody>
          <a:bodyPr/>
          <a:lstStyle/>
          <a:p>
            <a:r>
              <a:rPr lang="en-US" dirty="0"/>
              <a:t>August 16, 2010</a:t>
            </a:r>
          </a:p>
        </p:txBody>
      </p:sp>
      <p:sp>
        <p:nvSpPr>
          <p:cNvPr id="6" name="Rectangle 6"/>
          <p:cNvSpPr>
            <a:spLocks noGrp="1" noChangeArrowheads="1"/>
          </p:cNvSpPr>
          <p:nvPr>
            <p:ph type="ftr" sz="quarter" idx="4"/>
          </p:nvPr>
        </p:nvSpPr>
        <p:spPr>
          <a:ln/>
        </p:spPr>
        <p:txBody>
          <a:bodyPr/>
          <a:lstStyle/>
          <a:p>
            <a:r>
              <a:rPr lang="en-US" dirty="0"/>
              <a:t>MJ Rymniak, LAC, marilynr@lacnyc.org</a:t>
            </a:r>
          </a:p>
        </p:txBody>
      </p:sp>
      <p:sp>
        <p:nvSpPr>
          <p:cNvPr id="7" name="Rectangle 7"/>
          <p:cNvSpPr>
            <a:spLocks noGrp="1" noChangeArrowheads="1"/>
          </p:cNvSpPr>
          <p:nvPr>
            <p:ph type="sldNum" sz="quarter" idx="5"/>
          </p:nvPr>
        </p:nvSpPr>
        <p:spPr>
          <a:ln/>
        </p:spPr>
        <p:txBody>
          <a:bodyPr/>
          <a:lstStyle/>
          <a:p>
            <a:fld id="{3284E94F-BD16-2E40-984C-6599CF8CF69D}" type="slidenum">
              <a:rPr lang="en-US"/>
              <a:pPr/>
              <a:t>28</a:t>
            </a:fld>
            <a:endParaRPr lang="en-US" dirty="0"/>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3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Header Placeholder 3"/>
          <p:cNvSpPr>
            <a:spLocks noGrp="1"/>
          </p:cNvSpPr>
          <p:nvPr>
            <p:ph type="hdr" sz="quarter"/>
          </p:nvPr>
        </p:nvSpPr>
        <p:spPr/>
        <p:txBody>
          <a:bodyPr/>
          <a:lstStyle/>
          <a:p>
            <a:pPr>
              <a:defRPr/>
            </a:pPr>
            <a:r>
              <a:rPr lang="en-US" dirty="0" smtClean="0"/>
              <a:t>The ABC's of Creating Effective Contextualized Work-Based Curricula for ESP</a:t>
            </a:r>
            <a:endParaRPr lang="en-US" dirty="0"/>
          </a:p>
        </p:txBody>
      </p:sp>
      <p:sp>
        <p:nvSpPr>
          <p:cNvPr id="5" name="Date Placeholder 4"/>
          <p:cNvSpPr>
            <a:spLocks noGrp="1"/>
          </p:cNvSpPr>
          <p:nvPr>
            <p:ph type="dt" sz="quarter" idx="1"/>
          </p:nvPr>
        </p:nvSpPr>
        <p:spPr/>
        <p:txBody>
          <a:bodyPr/>
          <a:lstStyle/>
          <a:p>
            <a:pPr>
              <a:defRPr/>
            </a:pPr>
            <a:r>
              <a:rPr lang="en-US" dirty="0" smtClean="0"/>
              <a:t>Saturday, May 10, 2014</a:t>
            </a:r>
            <a:endParaRPr lang="en-US" dirty="0"/>
          </a:p>
        </p:txBody>
      </p:sp>
      <p:sp>
        <p:nvSpPr>
          <p:cNvPr id="6" name="Footer Placeholder 5"/>
          <p:cNvSpPr>
            <a:spLocks noGrp="1"/>
          </p:cNvSpPr>
          <p:nvPr>
            <p:ph type="ftr" sz="quarter" idx="4"/>
          </p:nvPr>
        </p:nvSpPr>
        <p:spPr/>
        <p:txBody>
          <a:bodyPr/>
          <a:lstStyle/>
          <a:p>
            <a:pPr>
              <a:defRPr/>
            </a:pPr>
            <a:r>
              <a:rPr lang="en-US" dirty="0" smtClean="0"/>
              <a:t>©2014 MJ Rymniak BDxInterFace LLC</a:t>
            </a:r>
            <a:endParaRPr lang="en-US" dirty="0"/>
          </a:p>
        </p:txBody>
      </p:sp>
      <p:sp>
        <p:nvSpPr>
          <p:cNvPr id="7" name="Slide Number Placeholder 6"/>
          <p:cNvSpPr>
            <a:spLocks noGrp="1"/>
          </p:cNvSpPr>
          <p:nvPr>
            <p:ph type="sldNum" sz="quarter" idx="5"/>
          </p:nvPr>
        </p:nvSpPr>
        <p:spPr/>
        <p:txBody>
          <a:bodyPr/>
          <a:lstStyle/>
          <a:p>
            <a:pPr>
              <a:defRPr/>
            </a:pPr>
            <a:fld id="{51D3014E-F437-F446-988B-9356CA264CCB}" type="slidenum">
              <a:rPr lang="en-US" smtClean="0"/>
              <a:pPr>
                <a:defRPr/>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Rectangle 3"/>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5" name="Rectangle 4"/>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6" name="Rectangle 5"/>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sz="1800"/>
          </a:p>
        </p:txBody>
      </p:sp>
      <p:sp>
        <p:nvSpPr>
          <p:cNvPr id="7" name="TextBox 6"/>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5400" dirty="0" smtClean="0">
                <a:solidFill>
                  <a:srgbClr val="95B3D7"/>
                </a:solidFill>
              </a:rPr>
              <a:t>+</a:t>
            </a:r>
          </a:p>
        </p:txBody>
      </p:sp>
      <p:sp>
        <p:nvSpPr>
          <p:cNvPr id="8" name="Rectangle 7"/>
          <p:cNvSpPr/>
          <p:nvPr/>
        </p:nvSpPr>
        <p:spPr>
          <a:xfrm>
            <a:off x="4624388" y="228600"/>
            <a:ext cx="2057400" cy="2038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9" name="Rectangle 8"/>
          <p:cNvSpPr/>
          <p:nvPr/>
        </p:nvSpPr>
        <p:spPr>
          <a:xfrm>
            <a:off x="6802438" y="2378075"/>
            <a:ext cx="2057400" cy="2038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0" name="Date Placeholder 3"/>
          <p:cNvSpPr>
            <a:spLocks noGrp="1"/>
          </p:cNvSpPr>
          <p:nvPr>
            <p:ph type="dt" sz="half" idx="10"/>
          </p:nvPr>
        </p:nvSpPr>
        <p:spPr>
          <a:xfrm>
            <a:off x="4800600" y="6426200"/>
            <a:ext cx="1231900" cy="365125"/>
          </a:xfrm>
        </p:spPr>
        <p:txBody>
          <a:bodyPr/>
          <a:lstStyle>
            <a:lvl1pPr algn="l">
              <a:defRPr/>
            </a:lvl1pPr>
          </a:lstStyle>
          <a:p>
            <a:pPr>
              <a:defRPr/>
            </a:pPr>
            <a:endParaRPr lang="en-US" dirty="0"/>
          </a:p>
        </p:txBody>
      </p:sp>
      <p:sp>
        <p:nvSpPr>
          <p:cNvPr id="11" name="Footer Placeholder 4"/>
          <p:cNvSpPr>
            <a:spLocks noGrp="1"/>
          </p:cNvSpPr>
          <p:nvPr>
            <p:ph type="ftr" sz="quarter" idx="11"/>
          </p:nvPr>
        </p:nvSpPr>
        <p:spPr>
          <a:xfrm>
            <a:off x="6311900" y="6426200"/>
            <a:ext cx="2616200" cy="365125"/>
          </a:xfrm>
        </p:spPr>
        <p:txBody>
          <a:bodyPr/>
          <a:lstStyle>
            <a:lvl1pPr algn="r">
              <a:defRPr/>
            </a:lvl1pPr>
          </a:lstStyle>
          <a:p>
            <a:pPr>
              <a:defRPr/>
            </a:pPr>
            <a:r>
              <a:rPr lang="en-US" dirty="0"/>
              <a:t>© 2014 MJ Rymniak BDxInterFace LLC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624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8" name="TextBox 7"/>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Date Placeholder 4"/>
          <p:cNvSpPr>
            <a:spLocks noGrp="1"/>
          </p:cNvSpPr>
          <p:nvPr>
            <p:ph type="dt" sz="half" idx="19"/>
          </p:nvPr>
        </p:nvSpPr>
        <p:spPr/>
        <p:txBody>
          <a:bodyPr/>
          <a:lstStyle>
            <a:lvl1pPr>
              <a:defRPr/>
            </a:lvl1pPr>
          </a:lstStyle>
          <a:p>
            <a:pPr>
              <a:defRPr/>
            </a:pPr>
            <a:endParaRPr lang="en-US" dirty="0"/>
          </a:p>
        </p:txBody>
      </p:sp>
      <p:sp>
        <p:nvSpPr>
          <p:cNvPr id="10" name="Footer Placeholder 5"/>
          <p:cNvSpPr>
            <a:spLocks noGrp="1"/>
          </p:cNvSpPr>
          <p:nvPr>
            <p:ph type="ftr" sz="quarter" idx="20"/>
          </p:nvPr>
        </p:nvSpPr>
        <p:spPr/>
        <p:txBody>
          <a:bodyPr/>
          <a:lstStyle>
            <a:lvl1pPr>
              <a:defRPr/>
            </a:lvl1pPr>
          </a:lstStyle>
          <a:p>
            <a:pPr>
              <a:defRPr/>
            </a:pPr>
            <a:r>
              <a:rPr lang="en-US" dirty="0"/>
              <a:t>© 2014 MJ Rymniak BDxInterFace LLC</a:t>
            </a:r>
          </a:p>
        </p:txBody>
      </p:sp>
      <p:sp>
        <p:nvSpPr>
          <p:cNvPr id="11" name="Slide Number Placeholder 6"/>
          <p:cNvSpPr>
            <a:spLocks noGrp="1"/>
          </p:cNvSpPr>
          <p:nvPr>
            <p:ph type="sldNum" sz="quarter" idx="21"/>
          </p:nvPr>
        </p:nvSpPr>
        <p:spPr/>
        <p:txBody>
          <a:bodyPr/>
          <a:lstStyle>
            <a:lvl1pPr>
              <a:defRPr/>
            </a:lvl1pPr>
          </a:lstStyle>
          <a:p>
            <a:pPr>
              <a:defRPr/>
            </a:pPr>
            <a:fld id="{1913D1AE-7C76-DA43-90BC-3038B940092D}"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205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Only">
    <p:spTree>
      <p:nvGrpSpPr>
        <p:cNvPr id="1" name=""/>
        <p:cNvGrpSpPr/>
        <p:nvPr/>
      </p:nvGrpSpPr>
      <p:grpSpPr>
        <a:xfrm>
          <a:off x="0" y="0"/>
          <a:ext cx="0" cy="0"/>
          <a:chOff x="0" y="0"/>
          <a:chExt cx="0" cy="0"/>
        </a:xfrm>
      </p:grpSpPr>
      <p:sp>
        <p:nvSpPr>
          <p:cNvPr id="3" name="Rectangle 2"/>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4" name="TextBox 3"/>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2"/>
          <p:cNvSpPr>
            <a:spLocks noGrp="1"/>
          </p:cNvSpPr>
          <p:nvPr>
            <p:ph type="dt" sz="half" idx="10"/>
          </p:nvPr>
        </p:nvSpPr>
        <p:spPr/>
        <p:txBody>
          <a:bodyPr/>
          <a:lstStyle>
            <a:lvl1pPr>
              <a:defRPr/>
            </a:lvl1pPr>
          </a:lstStyle>
          <a:p>
            <a:pPr>
              <a:defRPr/>
            </a:pPr>
            <a:endParaRPr lang="en-US" dirty="0"/>
          </a:p>
        </p:txBody>
      </p:sp>
      <p:sp>
        <p:nvSpPr>
          <p:cNvPr id="6" name="Footer Placeholder 3"/>
          <p:cNvSpPr>
            <a:spLocks noGrp="1"/>
          </p:cNvSpPr>
          <p:nvPr>
            <p:ph type="ftr" sz="quarter" idx="11"/>
          </p:nvPr>
        </p:nvSpPr>
        <p:spPr/>
        <p:txBody>
          <a:bodyPr/>
          <a:lstStyle>
            <a:lvl1pPr>
              <a:defRPr/>
            </a:lvl1pPr>
          </a:lstStyle>
          <a:p>
            <a:pPr>
              <a:defRPr/>
            </a:pPr>
            <a:r>
              <a:rPr lang="en-US" dirty="0"/>
              <a:t>© 2014 MJ Rymniak BDxInterFace LLC</a:t>
            </a:r>
          </a:p>
        </p:txBody>
      </p:sp>
      <p:sp>
        <p:nvSpPr>
          <p:cNvPr id="7" name="Slide Number Placeholder 4"/>
          <p:cNvSpPr>
            <a:spLocks noGrp="1"/>
          </p:cNvSpPr>
          <p:nvPr>
            <p:ph type="sldNum" sz="quarter" idx="12"/>
          </p:nvPr>
        </p:nvSpPr>
        <p:spPr/>
        <p:txBody>
          <a:bodyPr/>
          <a:lstStyle>
            <a:lvl1pPr>
              <a:defRPr/>
            </a:lvl1pPr>
          </a:lstStyle>
          <a:p>
            <a:pPr>
              <a:defRPr/>
            </a:pPr>
            <a:fld id="{2A94D42D-E0F7-8A4B-A227-A7D1370F917D}"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989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lank">
    <p:spTree>
      <p:nvGrpSpPr>
        <p:cNvPr id="1" name=""/>
        <p:cNvGrpSpPr/>
        <p:nvPr/>
      </p:nvGrpSpPr>
      <p:grpSpPr>
        <a:xfrm>
          <a:off x="0" y="0"/>
          <a:ext cx="0" cy="0"/>
          <a:chOff x="0" y="0"/>
          <a:chExt cx="0" cy="0"/>
        </a:xfrm>
      </p:grpSpPr>
      <p:sp>
        <p:nvSpPr>
          <p:cNvPr id="2" name="Rectangle 1"/>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3" name="Date Placeholder 1"/>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r>
              <a:rPr lang="en-US" dirty="0"/>
              <a:t>© 2014 MJ Rymniak BDxInterFace LLC</a:t>
            </a:r>
          </a:p>
        </p:txBody>
      </p:sp>
      <p:sp>
        <p:nvSpPr>
          <p:cNvPr id="5" name="Slide Number Placeholder 3"/>
          <p:cNvSpPr>
            <a:spLocks noGrp="1"/>
          </p:cNvSpPr>
          <p:nvPr>
            <p:ph type="sldNum" sz="quarter" idx="12"/>
          </p:nvPr>
        </p:nvSpPr>
        <p:spPr/>
        <p:txBody>
          <a:bodyPr/>
          <a:lstStyle>
            <a:lvl1pPr>
              <a:defRPr/>
            </a:lvl1pPr>
          </a:lstStyle>
          <a:p>
            <a:pPr>
              <a:defRPr/>
            </a:pPr>
            <a:fld id="{12CDFB66-EF21-CF4E-A170-F1EA039F6C64}"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5881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5" name="Rectangle 4"/>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6" name="TextBox 5"/>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5400" dirty="0" smtClean="0">
                <a:solidFill>
                  <a:srgbClr val="95B3D7"/>
                </a:solidFill>
              </a:rPr>
              <a:t>+</a:t>
            </a: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a:defRPr/>
            </a:pPr>
            <a:endParaRPr lang="en-US" dirty="0"/>
          </a:p>
        </p:txBody>
      </p:sp>
      <p:sp>
        <p:nvSpPr>
          <p:cNvPr id="8" name="Footer Placeholder 5"/>
          <p:cNvSpPr>
            <a:spLocks noGrp="1"/>
          </p:cNvSpPr>
          <p:nvPr>
            <p:ph type="ftr" sz="quarter" idx="11"/>
          </p:nvPr>
        </p:nvSpPr>
        <p:spPr>
          <a:xfrm>
            <a:off x="3859213" y="6423025"/>
            <a:ext cx="3316287" cy="365125"/>
          </a:xfrm>
        </p:spPr>
        <p:txBody>
          <a:bodyPr/>
          <a:lstStyle>
            <a:lvl1pPr>
              <a:defRPr/>
            </a:lvl1pPr>
          </a:lstStyle>
          <a:p>
            <a:pPr>
              <a:defRPr/>
            </a:pPr>
            <a:r>
              <a:rPr lang="en-US" dirty="0"/>
              <a:t>© 2014 MJ Rymniak BDxInterFace LLC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694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5"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6" name="TextBox 5"/>
          <p:cNvSpPr txBox="1">
            <a:spLocks noChangeArrowheads="1"/>
          </p:cNvSpPr>
          <p:nvPr/>
        </p:nvSpPr>
        <p:spPr bwMode="auto">
          <a:xfrm>
            <a:off x="3989388" y="3370263"/>
            <a:ext cx="220662"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2400" dirty="0" smtClean="0">
                <a:solidFill>
                  <a:srgbClr val="95B3D7"/>
                </a:solidFill>
              </a:rPr>
              <a:t>+ </a:t>
            </a: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7391400" y="6423025"/>
            <a:ext cx="1536700" cy="365125"/>
          </a:xfrm>
        </p:spPr>
        <p:txBody>
          <a:bodyPr/>
          <a:lstStyle>
            <a:lvl1pPr>
              <a:defRPr/>
            </a:lvl1pPr>
          </a:lstStyle>
          <a:p>
            <a:pPr>
              <a:defRPr/>
            </a:pPr>
            <a:endParaRPr lang="en-US" dirty="0"/>
          </a:p>
        </p:txBody>
      </p:sp>
      <p:sp>
        <p:nvSpPr>
          <p:cNvPr id="8" name="Footer Placeholder 5"/>
          <p:cNvSpPr>
            <a:spLocks noGrp="1"/>
          </p:cNvSpPr>
          <p:nvPr>
            <p:ph type="ftr" sz="quarter" idx="11"/>
          </p:nvPr>
        </p:nvSpPr>
        <p:spPr>
          <a:xfrm>
            <a:off x="4191000" y="6423025"/>
            <a:ext cx="3005138" cy="365125"/>
          </a:xfrm>
        </p:spPr>
        <p:txBody>
          <a:bodyPr/>
          <a:lstStyle>
            <a:lvl1pPr>
              <a:defRPr/>
            </a:lvl1pPr>
          </a:lstStyle>
          <a:p>
            <a:pPr>
              <a:defRPr/>
            </a:pPr>
            <a:r>
              <a:rPr lang="en-US" dirty="0"/>
              <a:t>© 2014 MJ Rymniak BDxInterFace LLC</a:t>
            </a:r>
          </a:p>
        </p:txBody>
      </p:sp>
      <p:sp>
        <p:nvSpPr>
          <p:cNvPr id="9" name="Slide Number Placeholder 6"/>
          <p:cNvSpPr>
            <a:spLocks noGrp="1"/>
          </p:cNvSpPr>
          <p:nvPr>
            <p:ph type="sldNum" sz="quarter" idx="12"/>
          </p:nvPr>
        </p:nvSpPr>
        <p:spPr/>
        <p:txBody>
          <a:bodyPr/>
          <a:lstStyle>
            <a:lvl1pPr>
              <a:defRPr/>
            </a:lvl1pPr>
          </a:lstStyle>
          <a:p>
            <a:pPr>
              <a:defRPr/>
            </a:pPr>
            <a:fld id="{E895E15F-9D3B-F744-B92D-5497646C0BFA}"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355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5" name="Rectangle 4"/>
          <p:cNvSpPr/>
          <p:nvPr/>
        </p:nvSpPr>
        <p:spPr>
          <a:xfrm>
            <a:off x="6802438" y="228600"/>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6" name="Rectangle 5"/>
          <p:cNvSpPr/>
          <p:nvPr/>
        </p:nvSpPr>
        <p:spPr>
          <a:xfrm>
            <a:off x="6802438" y="2378075"/>
            <a:ext cx="2057400" cy="2038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7" name="TextBox 6"/>
          <p:cNvSpPr txBox="1">
            <a:spLocks noChangeArrowheads="1"/>
          </p:cNvSpPr>
          <p:nvPr/>
        </p:nvSpPr>
        <p:spPr bwMode="auto">
          <a:xfrm>
            <a:off x="327025" y="4632325"/>
            <a:ext cx="220663" cy="369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2400" dirty="0" smtClean="0">
                <a:solidFill>
                  <a:srgbClr val="95B3D7"/>
                </a:solidFill>
              </a:rPr>
              <a:t>+ </a:t>
            </a:r>
          </a:p>
        </p:txBody>
      </p:sp>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dirty="0"/>
          </a:p>
        </p:txBody>
      </p:sp>
      <p:sp>
        <p:nvSpPr>
          <p:cNvPr id="9" name="Footer Placeholder 5"/>
          <p:cNvSpPr>
            <a:spLocks noGrp="1"/>
          </p:cNvSpPr>
          <p:nvPr>
            <p:ph type="ftr" sz="quarter" idx="11"/>
          </p:nvPr>
        </p:nvSpPr>
        <p:spPr/>
        <p:txBody>
          <a:bodyPr/>
          <a:lstStyle>
            <a:lvl1pPr>
              <a:defRPr/>
            </a:lvl1pPr>
          </a:lstStyle>
          <a:p>
            <a:pPr>
              <a:defRPr/>
            </a:pPr>
            <a:r>
              <a:rPr lang="en-US" dirty="0"/>
              <a:t>© 2014 MJ Rymniak BDxInterFace LLC</a:t>
            </a:r>
          </a:p>
        </p:txBody>
      </p:sp>
      <p:sp>
        <p:nvSpPr>
          <p:cNvPr id="10" name="Slide Number Placeholder 6"/>
          <p:cNvSpPr>
            <a:spLocks noGrp="1"/>
          </p:cNvSpPr>
          <p:nvPr>
            <p:ph type="sldNum" sz="quarter" idx="12"/>
          </p:nvPr>
        </p:nvSpPr>
        <p:spPr/>
        <p:txBody>
          <a:bodyPr/>
          <a:lstStyle>
            <a:lvl1pPr>
              <a:defRPr/>
            </a:lvl1pPr>
          </a:lstStyle>
          <a:p>
            <a:pPr>
              <a:defRPr/>
            </a:pPr>
            <a:fld id="{68FDF4BD-06AB-FF4B-A744-A57A461FCF1A}"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7189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7" name="TextBox 6"/>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5400" dirty="0" smtClean="0">
                <a:solidFill>
                  <a:srgbClr val="95B3D7"/>
                </a:solidFill>
              </a:rPr>
              <a:t>+</a:t>
            </a: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9" name="Date Placeholder 4"/>
          <p:cNvSpPr>
            <a:spLocks noGrp="1"/>
          </p:cNvSpPr>
          <p:nvPr>
            <p:ph type="dt" sz="half" idx="15"/>
          </p:nvPr>
        </p:nvSpPr>
        <p:spPr>
          <a:xfrm>
            <a:off x="5211763" y="6235700"/>
            <a:ext cx="1349375" cy="365125"/>
          </a:xfrm>
        </p:spPr>
        <p:txBody>
          <a:bodyPr/>
          <a:lstStyle>
            <a:lvl1pPr>
              <a:defRPr>
                <a:solidFill>
                  <a:schemeClr val="bg1"/>
                </a:solidFill>
              </a:defRPr>
            </a:lvl1pPr>
          </a:lstStyle>
          <a:p>
            <a:pPr>
              <a:defRPr/>
            </a:pPr>
            <a:endParaRPr lang="en-US" dirty="0"/>
          </a:p>
        </p:txBody>
      </p:sp>
      <p:sp>
        <p:nvSpPr>
          <p:cNvPr id="10" name="Footer Placeholder 5"/>
          <p:cNvSpPr>
            <a:spLocks noGrp="1"/>
          </p:cNvSpPr>
          <p:nvPr>
            <p:ph type="ftr" sz="quarter" idx="16"/>
          </p:nvPr>
        </p:nvSpPr>
        <p:spPr>
          <a:xfrm>
            <a:off x="381000" y="6235700"/>
            <a:ext cx="4648200" cy="365125"/>
          </a:xfrm>
        </p:spPr>
        <p:txBody>
          <a:bodyPr/>
          <a:lstStyle>
            <a:lvl1pPr>
              <a:defRPr>
                <a:solidFill>
                  <a:schemeClr val="bg1"/>
                </a:solidFill>
              </a:defRPr>
            </a:lvl1pPr>
          </a:lstStyle>
          <a:p>
            <a:pPr>
              <a:defRPr/>
            </a:pPr>
            <a:r>
              <a:rPr lang="en-US" dirty="0"/>
              <a:t>© 2014 MJ Rymniak BDxInterFace LLC</a:t>
            </a:r>
          </a:p>
        </p:txBody>
      </p:sp>
      <p:sp>
        <p:nvSpPr>
          <p:cNvPr id="11" name="Slide Number Placeholder 6"/>
          <p:cNvSpPr>
            <a:spLocks noGrp="1"/>
          </p:cNvSpPr>
          <p:nvPr>
            <p:ph type="sldNum" sz="quarter" idx="17"/>
          </p:nvPr>
        </p:nvSpPr>
        <p:spPr/>
        <p:txBody>
          <a:bodyPr/>
          <a:lstStyle>
            <a:lvl1pPr>
              <a:defRPr/>
            </a:lvl1pPr>
          </a:lstStyle>
          <a:p>
            <a:pPr>
              <a:defRPr/>
            </a:pPr>
            <a:fld id="{D8E07B63-E725-874E-99D0-9F5769A1AE0A}"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863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p:spTree>
      <p:nvGrpSpPr>
        <p:cNvPr id="1" name=""/>
        <p:cNvGrpSpPr/>
        <p:nvPr/>
      </p:nvGrpSpPr>
      <p:grpSpPr>
        <a:xfrm>
          <a:off x="0" y="0"/>
          <a:ext cx="0" cy="0"/>
          <a:chOff x="0" y="0"/>
          <a:chExt cx="0" cy="0"/>
        </a:xfrm>
      </p:grpSpPr>
      <p:sp>
        <p:nvSpPr>
          <p:cNvPr id="7" name="Rectangle 6"/>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8" name="TextBox 7"/>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5400" dirty="0" smtClean="0">
                <a:solidFill>
                  <a:srgbClr val="95B3D7"/>
                </a:solidFill>
              </a:rPr>
              <a:t>+</a:t>
            </a:r>
          </a:p>
        </p:txBody>
      </p:sp>
      <p:sp>
        <p:nvSpPr>
          <p:cNvPr id="9" name="Rectangle 8"/>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10" name="Rectangle 9"/>
          <p:cNvSpPr/>
          <p:nvPr/>
        </p:nvSpPr>
        <p:spPr>
          <a:xfrm>
            <a:off x="4624388" y="4535488"/>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12"/>
          <p:cNvSpPr>
            <a:spLocks noGrp="1"/>
          </p:cNvSpPr>
          <p:nvPr>
            <p:ph type="pic" sz="quarter" idx="13"/>
          </p:nvPr>
        </p:nvSpPr>
        <p:spPr>
          <a:xfrm>
            <a:off x="4624388" y="228600"/>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3" name="Picture Placeholder 12"/>
          <p:cNvSpPr>
            <a:spLocks noGrp="1"/>
          </p:cNvSpPr>
          <p:nvPr>
            <p:ph type="pic" sz="quarter" idx="14"/>
          </p:nvPr>
        </p:nvSpPr>
        <p:spPr>
          <a:xfrm>
            <a:off x="4624388" y="2381663"/>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4" name="Picture Placeholder 12"/>
          <p:cNvSpPr>
            <a:spLocks noGrp="1"/>
          </p:cNvSpPr>
          <p:nvPr>
            <p:ph type="pic" sz="quarter" idx="15"/>
          </p:nvPr>
        </p:nvSpPr>
        <p:spPr>
          <a:xfrm>
            <a:off x="6803136" y="2381662"/>
            <a:ext cx="2057400" cy="418795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1" name="Date Placeholder 4"/>
          <p:cNvSpPr>
            <a:spLocks noGrp="1"/>
          </p:cNvSpPr>
          <p:nvPr>
            <p:ph type="dt" sz="half" idx="16"/>
          </p:nvPr>
        </p:nvSpPr>
        <p:spPr>
          <a:xfrm>
            <a:off x="3048000" y="6235700"/>
            <a:ext cx="1347788" cy="365125"/>
          </a:xfrm>
        </p:spPr>
        <p:txBody>
          <a:bodyPr/>
          <a:lstStyle>
            <a:lvl1pPr>
              <a:defRPr>
                <a:solidFill>
                  <a:schemeClr val="bg1"/>
                </a:solidFill>
              </a:defRPr>
            </a:lvl1pPr>
          </a:lstStyle>
          <a:p>
            <a:pPr>
              <a:defRPr/>
            </a:pPr>
            <a:endParaRPr lang="en-US" dirty="0"/>
          </a:p>
        </p:txBody>
      </p:sp>
      <p:sp>
        <p:nvSpPr>
          <p:cNvPr id="15" name="Footer Placeholder 5"/>
          <p:cNvSpPr>
            <a:spLocks noGrp="1"/>
          </p:cNvSpPr>
          <p:nvPr>
            <p:ph type="ftr" sz="quarter" idx="17"/>
          </p:nvPr>
        </p:nvSpPr>
        <p:spPr>
          <a:xfrm>
            <a:off x="381000" y="6235700"/>
            <a:ext cx="2590800" cy="365125"/>
          </a:xfrm>
        </p:spPr>
        <p:txBody>
          <a:bodyPr/>
          <a:lstStyle>
            <a:lvl1pPr>
              <a:defRPr>
                <a:solidFill>
                  <a:schemeClr val="bg1"/>
                </a:solidFill>
              </a:defRPr>
            </a:lvl1pPr>
          </a:lstStyle>
          <a:p>
            <a:pPr>
              <a:defRPr/>
            </a:pPr>
            <a:r>
              <a:rPr lang="en-US" dirty="0"/>
              <a:t>© 2014 MJ Rymniak BDxInterFace LLC</a:t>
            </a:r>
          </a:p>
        </p:txBody>
      </p:sp>
      <p:sp>
        <p:nvSpPr>
          <p:cNvPr id="16" name="Slide Number Placeholder 6"/>
          <p:cNvSpPr>
            <a:spLocks noGrp="1"/>
          </p:cNvSpPr>
          <p:nvPr>
            <p:ph type="sldNum" sz="quarter" idx="18"/>
          </p:nvPr>
        </p:nvSpPr>
        <p:spPr/>
        <p:txBody>
          <a:bodyPr/>
          <a:lstStyle>
            <a:lvl1pPr>
              <a:defRPr/>
            </a:lvl1pPr>
          </a:lstStyle>
          <a:p>
            <a:pPr>
              <a:defRPr/>
            </a:pPr>
            <a:fld id="{80BDC265-5547-A049-A9D5-2297B1A62C9E}"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6828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Alt.">
    <p:spTree>
      <p:nvGrpSpPr>
        <p:cNvPr id="1" name=""/>
        <p:cNvGrpSpPr/>
        <p:nvPr/>
      </p:nvGrpSpPr>
      <p:grpSpPr>
        <a:xfrm>
          <a:off x="0" y="0"/>
          <a:ext cx="0" cy="0"/>
          <a:chOff x="0" y="0"/>
          <a:chExt cx="0" cy="0"/>
        </a:xfrm>
      </p:grpSpPr>
      <p:sp>
        <p:nvSpPr>
          <p:cNvPr id="7" name="Rectangle 6"/>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8" name="TextBox 7"/>
          <p:cNvSpPr txBox="1">
            <a:spLocks noChangeArrowheads="1"/>
          </p:cNvSpPr>
          <p:nvPr/>
        </p:nvSpPr>
        <p:spPr bwMode="auto">
          <a:xfrm>
            <a:off x="4749800" y="3370263"/>
            <a:ext cx="220663" cy="3698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2400" dirty="0" smtClean="0">
                <a:solidFill>
                  <a:srgbClr val="95B3D7"/>
                </a:solidFill>
              </a:rPr>
              <a:t>+ </a:t>
            </a: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Picture Placeholder 12"/>
          <p:cNvSpPr>
            <a:spLocks noGrp="1"/>
          </p:cNvSpPr>
          <p:nvPr>
            <p:ph type="pic" sz="quarter" idx="13"/>
          </p:nvPr>
        </p:nvSpPr>
        <p:spPr>
          <a:xfrm>
            <a:off x="277905" y="228600"/>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5" name="Picture Placeholder 12"/>
          <p:cNvSpPr>
            <a:spLocks noGrp="1"/>
          </p:cNvSpPr>
          <p:nvPr>
            <p:ph type="pic" sz="quarter" idx="14"/>
          </p:nvPr>
        </p:nvSpPr>
        <p:spPr>
          <a:xfrm>
            <a:off x="2460625" y="228600"/>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9" name="Date Placeholder 4"/>
          <p:cNvSpPr>
            <a:spLocks noGrp="1"/>
          </p:cNvSpPr>
          <p:nvPr>
            <p:ph type="dt" sz="half" idx="15"/>
          </p:nvPr>
        </p:nvSpPr>
        <p:spPr>
          <a:xfrm>
            <a:off x="7391400" y="6423025"/>
            <a:ext cx="1536700" cy="365125"/>
          </a:xfrm>
        </p:spPr>
        <p:txBody>
          <a:bodyPr/>
          <a:lstStyle>
            <a:lvl1pPr>
              <a:defRPr/>
            </a:lvl1pPr>
          </a:lstStyle>
          <a:p>
            <a:pPr>
              <a:defRPr/>
            </a:pPr>
            <a:endParaRPr lang="en-US" dirty="0"/>
          </a:p>
        </p:txBody>
      </p:sp>
      <p:sp>
        <p:nvSpPr>
          <p:cNvPr id="10" name="Footer Placeholder 5"/>
          <p:cNvSpPr>
            <a:spLocks noGrp="1"/>
          </p:cNvSpPr>
          <p:nvPr>
            <p:ph type="ftr" sz="quarter" idx="16"/>
          </p:nvPr>
        </p:nvSpPr>
        <p:spPr>
          <a:xfrm>
            <a:off x="4191000" y="6423025"/>
            <a:ext cx="3005138" cy="365125"/>
          </a:xfrm>
        </p:spPr>
        <p:txBody>
          <a:bodyPr/>
          <a:lstStyle>
            <a:lvl1pPr>
              <a:defRPr/>
            </a:lvl1pPr>
          </a:lstStyle>
          <a:p>
            <a:pPr>
              <a:defRPr/>
            </a:pPr>
            <a:r>
              <a:rPr lang="en-US" dirty="0"/>
              <a:t>© 2014 MJ Rymniak BDxInterFace LLC</a:t>
            </a:r>
          </a:p>
        </p:txBody>
      </p:sp>
      <p:sp>
        <p:nvSpPr>
          <p:cNvPr id="11" name="Slide Number Placeholder 6"/>
          <p:cNvSpPr>
            <a:spLocks noGrp="1"/>
          </p:cNvSpPr>
          <p:nvPr>
            <p:ph type="sldNum" sz="quarter" idx="17"/>
          </p:nvPr>
        </p:nvSpPr>
        <p:spPr/>
        <p:txBody>
          <a:bodyPr/>
          <a:lstStyle>
            <a:lvl1pPr>
              <a:defRPr/>
            </a:lvl1pPr>
          </a:lstStyle>
          <a:p>
            <a:pPr>
              <a:defRPr/>
            </a:pPr>
            <a:fld id="{7F5B0524-1372-FA48-8A24-AFEFBB6C6602}"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7934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5" name="TextBox 4"/>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 2014 MJ Rymniak BDxInterFace LLC</a:t>
            </a:r>
          </a:p>
        </p:txBody>
      </p:sp>
      <p:sp>
        <p:nvSpPr>
          <p:cNvPr id="8" name="Slide Number Placeholder 5"/>
          <p:cNvSpPr>
            <a:spLocks noGrp="1"/>
          </p:cNvSpPr>
          <p:nvPr>
            <p:ph type="sldNum" sz="quarter" idx="12"/>
          </p:nvPr>
        </p:nvSpPr>
        <p:spPr/>
        <p:txBody>
          <a:bodyPr/>
          <a:lstStyle>
            <a:lvl1pPr>
              <a:defRPr/>
            </a:lvl1pPr>
          </a:lstStyle>
          <a:p>
            <a:pPr>
              <a:defRPr/>
            </a:pPr>
            <a:fld id="{7EF5CF80-BB65-494E-879F-D00D34F1387E}"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4" name="Rectangle 3"/>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5" name="TextBox 4"/>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 2014 MJ Rymniak BDxInterFace LLC</a:t>
            </a:r>
          </a:p>
        </p:txBody>
      </p:sp>
      <p:sp>
        <p:nvSpPr>
          <p:cNvPr id="9" name="Slide Number Placeholder 5"/>
          <p:cNvSpPr>
            <a:spLocks noGrp="1"/>
          </p:cNvSpPr>
          <p:nvPr>
            <p:ph type="sldNum" sz="quarter" idx="12"/>
          </p:nvPr>
        </p:nvSpPr>
        <p:spPr/>
        <p:txBody>
          <a:bodyPr/>
          <a:lstStyle>
            <a:lvl1pPr>
              <a:defRPr/>
            </a:lvl1pPr>
          </a:lstStyle>
          <a:p>
            <a:pPr>
              <a:defRPr/>
            </a:pPr>
            <a:fld id="{D20CAB1F-7F38-B848-9181-A1B436DEFC4A}"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003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Vertical Title and Text">
    <p:spTree>
      <p:nvGrpSpPr>
        <p:cNvPr id="1" name=""/>
        <p:cNvGrpSpPr/>
        <p:nvPr/>
      </p:nvGrpSpPr>
      <p:grpSpPr>
        <a:xfrm>
          <a:off x="0" y="0"/>
          <a:ext cx="0" cy="0"/>
          <a:chOff x="0" y="0"/>
          <a:chExt cx="0" cy="0"/>
        </a:xfrm>
      </p:grpSpPr>
      <p:sp>
        <p:nvSpPr>
          <p:cNvPr id="4" name="Rectangle 3"/>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5" name="TextBox 4"/>
          <p:cNvSpPr txBox="1">
            <a:spLocks noChangeArrowheads="1"/>
          </p:cNvSpPr>
          <p:nvPr/>
        </p:nvSpPr>
        <p:spPr bwMode="auto">
          <a:xfrm rot="16200000">
            <a:off x="8593932" y="561181"/>
            <a:ext cx="260350" cy="5540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Vertical Title 1"/>
          <p:cNvSpPr>
            <a:spLocks noGrp="1"/>
          </p:cNvSpPr>
          <p:nvPr>
            <p:ph type="title" orient="vert"/>
          </p:nvPr>
        </p:nvSpPr>
        <p:spPr>
          <a:xfrm>
            <a:off x="7995772" y="954742"/>
            <a:ext cx="681318" cy="517142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 2014 MJ Rymniak BDxInterFace LLC</a:t>
            </a:r>
          </a:p>
        </p:txBody>
      </p:sp>
      <p:sp>
        <p:nvSpPr>
          <p:cNvPr id="8" name="Slide Number Placeholder 5"/>
          <p:cNvSpPr>
            <a:spLocks noGrp="1"/>
          </p:cNvSpPr>
          <p:nvPr>
            <p:ph type="sldNum" sz="quarter" idx="12"/>
          </p:nvPr>
        </p:nvSpPr>
        <p:spPr/>
        <p:txBody>
          <a:bodyPr/>
          <a:lstStyle>
            <a:lvl1pPr>
              <a:defRPr/>
            </a:lvl1pPr>
          </a:lstStyle>
          <a:p>
            <a:pPr>
              <a:defRPr/>
            </a:pPr>
            <a:fld id="{5768B627-6BBC-B448-B9E2-748EBEB4749F}"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528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6" name="TextBox 5"/>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a:xfrm>
            <a:off x="498474" y="134471"/>
            <a:ext cx="7556313" cy="995082"/>
          </a:xfrm>
        </p:spPr>
        <p:txBody>
          <a:bodyPr anchor="b"/>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 2014 MJ Rymniak BDxInterFace LLC</a:t>
            </a:r>
          </a:p>
        </p:txBody>
      </p:sp>
      <p:sp>
        <p:nvSpPr>
          <p:cNvPr id="9" name="Slide Number Placeholder 5"/>
          <p:cNvSpPr>
            <a:spLocks noGrp="1"/>
          </p:cNvSpPr>
          <p:nvPr>
            <p:ph type="sldNum" sz="quarter" idx="12"/>
          </p:nvPr>
        </p:nvSpPr>
        <p:spPr/>
        <p:txBody>
          <a:bodyPr/>
          <a:lstStyle>
            <a:lvl1pPr>
              <a:defRPr/>
            </a:lvl1pPr>
          </a:lstStyle>
          <a:p>
            <a:pPr>
              <a:defRPr/>
            </a:pPr>
            <a:fld id="{24DC9153-2F31-0C48-A788-5839CC638928}"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992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2 Pictures">
    <p:spTree>
      <p:nvGrpSpPr>
        <p:cNvPr id="1" name=""/>
        <p:cNvGrpSpPr/>
        <p:nvPr/>
      </p:nvGrpSpPr>
      <p:grpSpPr>
        <a:xfrm>
          <a:off x="0" y="0"/>
          <a:ext cx="0" cy="0"/>
          <a:chOff x="0" y="0"/>
          <a:chExt cx="0" cy="0"/>
        </a:xfrm>
      </p:grpSpPr>
      <p:sp>
        <p:nvSpPr>
          <p:cNvPr id="7" name="Rectangle 6"/>
          <p:cNvSpPr/>
          <p:nvPr/>
        </p:nvSpPr>
        <p:spPr>
          <a:xfrm>
            <a:off x="282575" y="228600"/>
            <a:ext cx="4235450" cy="418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8" name="Rectangle 7"/>
          <p:cNvSpPr/>
          <p:nvPr/>
        </p:nvSpPr>
        <p:spPr>
          <a:xfrm>
            <a:off x="6802438" y="228600"/>
            <a:ext cx="2057400" cy="2038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9" name="Rectangle 8"/>
          <p:cNvSpPr/>
          <p:nvPr/>
        </p:nvSpPr>
        <p:spPr>
          <a:xfrm>
            <a:off x="4624388" y="2378075"/>
            <a:ext cx="2057400" cy="2038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10" name="TextBox 9"/>
          <p:cNvSpPr txBox="1">
            <a:spLocks noChangeArrowheads="1"/>
          </p:cNvSpPr>
          <p:nvPr/>
        </p:nvSpPr>
        <p:spPr bwMode="auto">
          <a:xfrm>
            <a:off x="425450" y="174625"/>
            <a:ext cx="412750" cy="8318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5400" dirty="0" smtClean="0">
                <a:solidFill>
                  <a:srgbClr val="95B3D7"/>
                </a:solidFill>
              </a:rPr>
              <a:t>+</a:t>
            </a:r>
          </a:p>
        </p:txBody>
      </p:sp>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Picture Placeholder 12"/>
          <p:cNvSpPr>
            <a:spLocks noGrp="1"/>
          </p:cNvSpPr>
          <p:nvPr>
            <p:ph type="pic" sz="quarter" idx="12"/>
          </p:nvPr>
        </p:nvSpPr>
        <p:spPr>
          <a:xfrm>
            <a:off x="4624388" y="228600"/>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4" name="Picture Placeholder 12"/>
          <p:cNvSpPr>
            <a:spLocks noGrp="1"/>
          </p:cNvSpPr>
          <p:nvPr>
            <p:ph type="pic" sz="quarter" idx="13"/>
          </p:nvPr>
        </p:nvSpPr>
        <p:spPr>
          <a:xfrm>
            <a:off x="6802438" y="2377440"/>
            <a:ext cx="2057400" cy="2039112"/>
          </a:xfrm>
        </p:spPr>
        <p:txBody>
          <a:bodyPr rtlCol="0">
            <a:normAutofit/>
          </a:bodyPr>
          <a:lstStyle>
            <a:lvl1pPr>
              <a:buNone/>
              <a:defRPr/>
            </a:lvl1pPr>
          </a:lstStyle>
          <a:p>
            <a:pPr lvl="0"/>
            <a:r>
              <a:rPr lang="en-US" noProof="0" dirty="0" smtClean="0"/>
              <a:t>Drag picture to placeholder or click icon to add</a:t>
            </a:r>
            <a:endParaRPr noProof="0" dirty="0"/>
          </a:p>
        </p:txBody>
      </p:sp>
      <p:sp>
        <p:nvSpPr>
          <p:cNvPr id="16" name="Text Placeholder 3"/>
          <p:cNvSpPr>
            <a:spLocks noGrp="1"/>
          </p:cNvSpPr>
          <p:nvPr>
            <p:ph type="body" sz="half" idx="2"/>
          </p:nvPr>
        </p:nvSpPr>
        <p:spPr>
          <a:xfrm>
            <a:off x="857250" y="1779494"/>
            <a:ext cx="3086100" cy="2040905"/>
          </a:xfrm>
        </p:spPr>
        <p:txBody>
          <a:bodyPr lIns="45720" rIns="45720">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1" name="Date Placeholder 3"/>
          <p:cNvSpPr>
            <a:spLocks noGrp="1"/>
          </p:cNvSpPr>
          <p:nvPr>
            <p:ph type="dt" sz="half" idx="14"/>
          </p:nvPr>
        </p:nvSpPr>
        <p:spPr>
          <a:xfrm>
            <a:off x="4800600" y="6426200"/>
            <a:ext cx="1231900" cy="365125"/>
          </a:xfrm>
        </p:spPr>
        <p:txBody>
          <a:bodyPr/>
          <a:lstStyle>
            <a:lvl1pPr algn="l">
              <a:defRPr/>
            </a:lvl1pPr>
          </a:lstStyle>
          <a:p>
            <a:pPr>
              <a:defRPr/>
            </a:pPr>
            <a:endParaRPr lang="en-US" dirty="0"/>
          </a:p>
        </p:txBody>
      </p:sp>
      <p:sp>
        <p:nvSpPr>
          <p:cNvPr id="12" name="Footer Placeholder 4"/>
          <p:cNvSpPr>
            <a:spLocks noGrp="1"/>
          </p:cNvSpPr>
          <p:nvPr>
            <p:ph type="ftr" sz="quarter" idx="15"/>
          </p:nvPr>
        </p:nvSpPr>
        <p:spPr>
          <a:xfrm>
            <a:off x="6311900" y="6426200"/>
            <a:ext cx="2616200" cy="365125"/>
          </a:xfrm>
        </p:spPr>
        <p:txBody>
          <a:bodyPr/>
          <a:lstStyle>
            <a:lvl1pPr algn="r">
              <a:defRPr/>
            </a:lvl1pPr>
          </a:lstStyle>
          <a:p>
            <a:pPr>
              <a:defRPr/>
            </a:pPr>
            <a:r>
              <a:rPr lang="en-US" dirty="0"/>
              <a:t>© 2014 MJ Rymniak BDxInterFace LLC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401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Rectangle 3"/>
          <p:cNvSpPr/>
          <p:nvPr/>
        </p:nvSpPr>
        <p:spPr>
          <a:xfrm>
            <a:off x="658813" y="228600"/>
            <a:ext cx="82010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5" name="TextBox 4"/>
          <p:cNvSpPr txBox="1">
            <a:spLocks noChangeArrowheads="1"/>
          </p:cNvSpPr>
          <p:nvPr/>
        </p:nvSpPr>
        <p:spPr bwMode="auto">
          <a:xfrm>
            <a:off x="2003425" y="3111500"/>
            <a:ext cx="260350" cy="6143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4000" dirty="0" smtClean="0">
                <a:solidFill>
                  <a:srgbClr val="95B3D7"/>
                </a:solidFill>
              </a:rPr>
              <a:t>+</a:t>
            </a:r>
          </a:p>
        </p:txBody>
      </p:sp>
      <p:sp>
        <p:nvSpPr>
          <p:cNvPr id="6" name="Rectangle 5"/>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2" name="Title 1"/>
          <p:cNvSpPr>
            <a:spLocks noGrp="1"/>
          </p:cNvSpPr>
          <p:nvPr>
            <p:ph type="title"/>
          </p:nvPr>
        </p:nvSpPr>
        <p:spPr>
          <a:xfrm>
            <a:off x="2286000" y="3124200"/>
            <a:ext cx="5638800" cy="1362075"/>
          </a:xfrm>
        </p:spPr>
        <p:txBody>
          <a:bodyPr anchor="b">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658813" y="6248400"/>
            <a:ext cx="1474787" cy="365125"/>
          </a:xfrm>
        </p:spPr>
        <p:txBody>
          <a:bodyPr/>
          <a:lstStyle>
            <a:lvl1pPr algn="l">
              <a:defRPr>
                <a:solidFill>
                  <a:schemeClr val="bg1"/>
                </a:solidFill>
              </a:defRPr>
            </a:lvl1pPr>
          </a:lstStyle>
          <a:p>
            <a:pPr>
              <a:defRPr/>
            </a:pPr>
            <a:endParaRPr lang="en-US" dirty="0"/>
          </a:p>
        </p:txBody>
      </p:sp>
      <p:sp>
        <p:nvSpPr>
          <p:cNvPr id="8" name="Footer Placeholder 4"/>
          <p:cNvSpPr>
            <a:spLocks noGrp="1"/>
          </p:cNvSpPr>
          <p:nvPr>
            <p:ph type="ftr" sz="quarter" idx="11"/>
          </p:nvPr>
        </p:nvSpPr>
        <p:spPr>
          <a:xfrm>
            <a:off x="2286000" y="6248400"/>
            <a:ext cx="5638800" cy="365125"/>
          </a:xfrm>
        </p:spPr>
        <p:txBody>
          <a:bodyPr/>
          <a:lstStyle>
            <a:lvl1pPr>
              <a:defRPr>
                <a:solidFill>
                  <a:schemeClr val="bg1"/>
                </a:solidFill>
              </a:defRPr>
            </a:lvl1pPr>
          </a:lstStyle>
          <a:p>
            <a:pPr>
              <a:defRPr/>
            </a:pPr>
            <a:r>
              <a:rPr lang="en-US" dirty="0"/>
              <a:t>© 2014 MJ Rymniak BDxInterFace LLC</a:t>
            </a:r>
          </a:p>
        </p:txBody>
      </p:sp>
      <p:sp>
        <p:nvSpPr>
          <p:cNvPr id="9" name="Slide Number Placeholder 5"/>
          <p:cNvSpPr>
            <a:spLocks noGrp="1"/>
          </p:cNvSpPr>
          <p:nvPr>
            <p:ph type="sldNum" sz="quarter" idx="12"/>
          </p:nvPr>
        </p:nvSpPr>
        <p:spPr>
          <a:xfrm>
            <a:off x="8305800" y="6248400"/>
            <a:ext cx="554038" cy="365125"/>
          </a:xfrm>
        </p:spPr>
        <p:txBody>
          <a:bodyPr/>
          <a:lstStyle>
            <a:lvl1pPr>
              <a:defRPr/>
            </a:lvl1pPr>
          </a:lstStyle>
          <a:p>
            <a:pPr>
              <a:defRPr/>
            </a:pPr>
            <a:fld id="{7AE4AF9B-0262-4F42-A8CC-A652C84E43A7}"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424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wo Content">
    <p:spTree>
      <p:nvGrpSpPr>
        <p:cNvPr id="1" name=""/>
        <p:cNvGrpSpPr/>
        <p:nvPr/>
      </p:nvGrpSpPr>
      <p:grpSpPr>
        <a:xfrm>
          <a:off x="0" y="0"/>
          <a:ext cx="0" cy="0"/>
          <a:chOff x="0" y="0"/>
          <a:chExt cx="0" cy="0"/>
        </a:xfrm>
      </p:grpSpPr>
      <p:sp>
        <p:nvSpPr>
          <p:cNvPr id="5" name="Rectangle 4"/>
          <p:cNvSpPr/>
          <p:nvPr/>
        </p:nvSpPr>
        <p:spPr>
          <a:xfrm>
            <a:off x="8210550" y="282575"/>
            <a:ext cx="64135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6" name="Rectangle 5"/>
          <p:cNvSpPr/>
          <p:nvPr/>
        </p:nvSpPr>
        <p:spPr>
          <a:xfrm>
            <a:off x="8067675" y="282575"/>
            <a:ext cx="92075"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7" name="TextBox 6"/>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0"/>
          </p:nvPr>
        </p:nvSpPr>
        <p:spPr/>
        <p:txBody>
          <a:bodyPr/>
          <a:lstStyle>
            <a:lvl1pPr>
              <a:defRPr/>
            </a:lvl1pPr>
          </a:lstStyle>
          <a:p>
            <a:pPr>
              <a:defRPr/>
            </a:pPr>
            <a:endParaRPr lang="en-US" dirty="0"/>
          </a:p>
        </p:txBody>
      </p:sp>
      <p:sp>
        <p:nvSpPr>
          <p:cNvPr id="9" name="Footer Placeholder 5"/>
          <p:cNvSpPr>
            <a:spLocks noGrp="1"/>
          </p:cNvSpPr>
          <p:nvPr>
            <p:ph type="ftr" sz="quarter" idx="11"/>
          </p:nvPr>
        </p:nvSpPr>
        <p:spPr/>
        <p:txBody>
          <a:bodyPr/>
          <a:lstStyle>
            <a:lvl1pPr>
              <a:defRPr/>
            </a:lvl1pPr>
          </a:lstStyle>
          <a:p>
            <a:pPr>
              <a:defRPr/>
            </a:pPr>
            <a:r>
              <a:rPr lang="en-US" dirty="0"/>
              <a:t>© 2014 MJ Rymniak BDxInterFace LLC</a:t>
            </a:r>
          </a:p>
        </p:txBody>
      </p:sp>
      <p:sp>
        <p:nvSpPr>
          <p:cNvPr id="10" name="Slide Number Placeholder 6"/>
          <p:cNvSpPr>
            <a:spLocks noGrp="1"/>
          </p:cNvSpPr>
          <p:nvPr>
            <p:ph type="sldNum" sz="quarter" idx="12"/>
          </p:nvPr>
        </p:nvSpPr>
        <p:spPr/>
        <p:txBody>
          <a:bodyPr/>
          <a:lstStyle>
            <a:lvl1pPr>
              <a:defRPr/>
            </a:lvl1pPr>
          </a:lstStyle>
          <a:p>
            <a:pPr>
              <a:defRPr/>
            </a:pPr>
            <a:fld id="{0646CAB1-9686-F240-9514-50167547E8F5}"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486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mparison">
    <p:spTree>
      <p:nvGrpSpPr>
        <p:cNvPr id="1" name=""/>
        <p:cNvGrpSpPr/>
        <p:nvPr/>
      </p:nvGrpSpPr>
      <p:grpSpPr>
        <a:xfrm>
          <a:off x="0" y="0"/>
          <a:ext cx="0" cy="0"/>
          <a:chOff x="0" y="0"/>
          <a:chExt cx="0" cy="0"/>
        </a:xfrm>
      </p:grpSpPr>
      <p:sp>
        <p:nvSpPr>
          <p:cNvPr id="7" name="Rectangle 6"/>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8" name="TextBox 7"/>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Date Placeholder 6"/>
          <p:cNvSpPr>
            <a:spLocks noGrp="1"/>
          </p:cNvSpPr>
          <p:nvPr>
            <p:ph type="dt" sz="half" idx="10"/>
          </p:nvPr>
        </p:nvSpPr>
        <p:spPr/>
        <p:txBody>
          <a:bodyPr/>
          <a:lstStyle>
            <a:lvl1pPr>
              <a:defRPr/>
            </a:lvl1pPr>
          </a:lstStyle>
          <a:p>
            <a:pPr>
              <a:defRPr/>
            </a:pPr>
            <a:endParaRPr lang="en-US" dirty="0"/>
          </a:p>
        </p:txBody>
      </p:sp>
      <p:sp>
        <p:nvSpPr>
          <p:cNvPr id="10" name="Footer Placeholder 7"/>
          <p:cNvSpPr>
            <a:spLocks noGrp="1"/>
          </p:cNvSpPr>
          <p:nvPr>
            <p:ph type="ftr" sz="quarter" idx="11"/>
          </p:nvPr>
        </p:nvSpPr>
        <p:spPr/>
        <p:txBody>
          <a:bodyPr/>
          <a:lstStyle>
            <a:lvl1pPr>
              <a:defRPr/>
            </a:lvl1pPr>
          </a:lstStyle>
          <a:p>
            <a:pPr>
              <a:defRPr/>
            </a:pPr>
            <a:r>
              <a:rPr lang="en-US" dirty="0"/>
              <a:t>© 2014 MJ Rymniak BDxInterFace LLC</a:t>
            </a:r>
          </a:p>
        </p:txBody>
      </p:sp>
      <p:sp>
        <p:nvSpPr>
          <p:cNvPr id="11" name="Slide Number Placeholder 8"/>
          <p:cNvSpPr>
            <a:spLocks noGrp="1"/>
          </p:cNvSpPr>
          <p:nvPr>
            <p:ph type="sldNum" sz="quarter" idx="12"/>
          </p:nvPr>
        </p:nvSpPr>
        <p:spPr/>
        <p:txBody>
          <a:bodyPr/>
          <a:lstStyle>
            <a:lvl1pPr>
              <a:defRPr/>
            </a:lvl1pPr>
          </a:lstStyle>
          <a:p>
            <a:pPr>
              <a:defRPr/>
            </a:pPr>
            <a:fld id="{62BFC4A2-E186-D54B-9C20-F0156E0EE067}"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797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a:defRPr/>
            </a:lvl1pPr>
          </a:lstStyle>
          <a:p>
            <a:pPr>
              <a:defRPr/>
            </a:pPr>
            <a:endParaRPr lang="en-US" dirty="0"/>
          </a:p>
        </p:txBody>
      </p:sp>
      <p:sp>
        <p:nvSpPr>
          <p:cNvPr id="8" name="Footer Placeholder 5"/>
          <p:cNvSpPr>
            <a:spLocks noGrp="1"/>
          </p:cNvSpPr>
          <p:nvPr>
            <p:ph type="ftr" sz="quarter" idx="16"/>
          </p:nvPr>
        </p:nvSpPr>
        <p:spPr/>
        <p:txBody>
          <a:bodyPr/>
          <a:lstStyle>
            <a:lvl1pPr>
              <a:defRPr/>
            </a:lvl1pPr>
          </a:lstStyle>
          <a:p>
            <a:pPr>
              <a:defRPr/>
            </a:pPr>
            <a:r>
              <a:rPr lang="en-US" dirty="0"/>
              <a:t>© 2014 MJ Rymniak BDxInterFace LLC</a:t>
            </a:r>
          </a:p>
        </p:txBody>
      </p:sp>
      <p:sp>
        <p:nvSpPr>
          <p:cNvPr id="9" name="Slide Number Placeholder 6"/>
          <p:cNvSpPr>
            <a:spLocks noGrp="1"/>
          </p:cNvSpPr>
          <p:nvPr>
            <p:ph type="sldNum" sz="quarter" idx="17"/>
          </p:nvPr>
        </p:nvSpPr>
        <p:spPr/>
        <p:txBody>
          <a:bodyPr/>
          <a:lstStyle>
            <a:lvl1pPr>
              <a:defRPr/>
            </a:lvl1pPr>
          </a:lstStyle>
          <a:p>
            <a:pPr>
              <a:defRPr/>
            </a:pPr>
            <a:fld id="{A483E040-3064-D74A-AC75-49F34F8C5C21}"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995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6" name="Rectangle 5"/>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a:p>
        </p:txBody>
      </p:sp>
      <p:sp>
        <p:nvSpPr>
          <p:cNvPr id="7" name="TextBox 6"/>
          <p:cNvSpPr txBox="1">
            <a:spLocks noChangeArrowheads="1"/>
          </p:cNvSpPr>
          <p:nvPr/>
        </p:nvSpPr>
        <p:spPr bwMode="auto">
          <a:xfrm>
            <a:off x="223838" y="228600"/>
            <a:ext cx="260350" cy="5540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defRPr/>
            </a:pPr>
            <a:r>
              <a:rPr lang="en-US" sz="3600" dirty="0" smtClean="0">
                <a:solidFill>
                  <a:srgbClr val="95B3D7"/>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7"/>
          </p:nvPr>
        </p:nvSpPr>
        <p:spPr/>
        <p:txBody>
          <a:bodyPr/>
          <a:lstStyle>
            <a:lvl1pPr>
              <a:defRPr/>
            </a:lvl1pPr>
          </a:lstStyle>
          <a:p>
            <a:pPr>
              <a:defRPr/>
            </a:pPr>
            <a:endParaRPr lang="en-US" dirty="0"/>
          </a:p>
        </p:txBody>
      </p:sp>
      <p:sp>
        <p:nvSpPr>
          <p:cNvPr id="9" name="Footer Placeholder 5"/>
          <p:cNvSpPr>
            <a:spLocks noGrp="1"/>
          </p:cNvSpPr>
          <p:nvPr>
            <p:ph type="ftr" sz="quarter" idx="18"/>
          </p:nvPr>
        </p:nvSpPr>
        <p:spPr/>
        <p:txBody>
          <a:bodyPr/>
          <a:lstStyle>
            <a:lvl1pPr>
              <a:defRPr/>
            </a:lvl1pPr>
          </a:lstStyle>
          <a:p>
            <a:pPr>
              <a:defRPr/>
            </a:pPr>
            <a:r>
              <a:rPr lang="en-US" dirty="0"/>
              <a:t>© 2014 MJ Rymniak BDxInterFace LLC</a:t>
            </a:r>
          </a:p>
        </p:txBody>
      </p:sp>
      <p:sp>
        <p:nvSpPr>
          <p:cNvPr id="10" name="Slide Number Placeholder 6"/>
          <p:cNvSpPr>
            <a:spLocks noGrp="1"/>
          </p:cNvSpPr>
          <p:nvPr>
            <p:ph type="sldNum" sz="quarter" idx="19"/>
          </p:nvPr>
        </p:nvSpPr>
        <p:spPr/>
        <p:txBody>
          <a:bodyPr/>
          <a:lstStyle>
            <a:lvl1pPr>
              <a:defRPr/>
            </a:lvl1pPr>
          </a:lstStyle>
          <a:p>
            <a:pPr>
              <a:defRPr/>
            </a:pPr>
            <a:fld id="{4550784B-E47E-EC49-8D42-8FCE41BC5998}" type="slidenum">
              <a:rPr lang="en-US"/>
              <a:pPr>
                <a:defRPr/>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867315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8475" y="484188"/>
            <a:ext cx="7556500" cy="11160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98475" y="1981200"/>
            <a:ext cx="7556500" cy="4144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94500" y="642302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pPr>
              <a:defRPr/>
            </a:pPr>
            <a:endParaRPr lang="en-US" dirty="0"/>
          </a:p>
        </p:txBody>
      </p:sp>
      <p:sp>
        <p:nvSpPr>
          <p:cNvPr id="5" name="Footer Placeholder 4"/>
          <p:cNvSpPr>
            <a:spLocks noGrp="1"/>
          </p:cNvSpPr>
          <p:nvPr>
            <p:ph type="ftr" sz="quarter" idx="3"/>
          </p:nvPr>
        </p:nvSpPr>
        <p:spPr>
          <a:xfrm>
            <a:off x="201613" y="6423025"/>
            <a:ext cx="6122987"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a:defRPr/>
            </a:pPr>
            <a:r>
              <a:rPr lang="en-US" dirty="0"/>
              <a:t>© 2014 MJ Rymniak BDxInterFace LLC</a:t>
            </a:r>
          </a:p>
        </p:txBody>
      </p:sp>
      <p:sp>
        <p:nvSpPr>
          <p:cNvPr id="6" name="Slide Number Placeholder 5"/>
          <p:cNvSpPr>
            <a:spLocks noGrp="1"/>
          </p:cNvSpPr>
          <p:nvPr>
            <p:ph type="sldNum" sz="quarter" idx="4"/>
          </p:nvPr>
        </p:nvSpPr>
        <p:spPr>
          <a:xfrm>
            <a:off x="8305800" y="242888"/>
            <a:ext cx="554038" cy="365125"/>
          </a:xfrm>
          <a:prstGeom prst="rect">
            <a:avLst/>
          </a:prstGeom>
        </p:spPr>
        <p:txBody>
          <a:bodyPr vert="horz" lIns="91440" tIns="45720" rIns="91440" bIns="45720" rtlCol="0" anchor="ctr"/>
          <a:lstStyle>
            <a:lvl1pPr algn="r">
              <a:defRPr sz="1400">
                <a:solidFill>
                  <a:schemeClr val="bg1"/>
                </a:solidFill>
              </a:defRPr>
            </a:lvl1pPr>
          </a:lstStyle>
          <a:p>
            <a:pPr>
              <a:defRPr/>
            </a:pPr>
            <a:fld id="{7B6F5CC7-3ADA-0246-A3FC-177D00A38BD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 id="2147485185" r:id="rId12"/>
    <p:sldLayoutId id="2147485186" r:id="rId13"/>
    <p:sldLayoutId id="2147485187" r:id="rId14"/>
    <p:sldLayoutId id="2147485188" r:id="rId15"/>
    <p:sldLayoutId id="2147485189" r:id="rId16"/>
    <p:sldLayoutId id="2147485190" r:id="rId17"/>
    <p:sldLayoutId id="2147485191" r:id="rId18"/>
    <p:sldLayoutId id="2147485192" r:id="rId19"/>
    <p:sldLayoutId id="2147485193" r:id="rId20"/>
  </p:sldLayoutIdLst>
  <p:hf hdr="0" dt="0"/>
  <p:txStyles>
    <p:title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Rockwell"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Rockwell"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Rockwell"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Rockwell"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charset="0"/>
        <a:buChar char="n"/>
        <a:defRPr sz="2000" kern="1200">
          <a:solidFill>
            <a:srgbClr val="595959"/>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95B3D7"/>
        </a:buClr>
        <a:buSzPct val="75000"/>
        <a:buFont typeface="Wingdings" charset="0"/>
        <a:buChar char="n"/>
        <a:defRPr kern="1200">
          <a:solidFill>
            <a:srgbClr val="595959"/>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3pPr>
      <a:lvl4pPr marL="914400" indent="-228600" algn="l" rtl="0" eaLnBrk="0" fontAlgn="base" hangingPunct="0">
        <a:spcBef>
          <a:spcPts val="600"/>
        </a:spcBef>
        <a:spcAft>
          <a:spcPct val="0"/>
        </a:spcAft>
        <a:buClr>
          <a:srgbClr val="95B3D7"/>
        </a:buClr>
        <a:buSzPct val="75000"/>
        <a:buFont typeface="Wingdings" charset="0"/>
        <a:buChar char="n"/>
        <a:defRPr kern="1200">
          <a:solidFill>
            <a:srgbClr val="595959"/>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75000"/>
        <a:buFont typeface="Wingdings" charset="0"/>
        <a:buChar char="n"/>
        <a:defRPr kern="1200">
          <a:solidFill>
            <a:srgbClr val="595959"/>
          </a:solidFill>
          <a:latin typeface="+mn-lt"/>
          <a:ea typeface="ＭＳ Ｐゴシック" charset="0"/>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02.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03.jpeg"/></Relationships>
</file>

<file path=ppt/slides/_rels/slide126.xml.rels><?xml version="1.0" encoding="UTF-8" standalone="yes"?>
<Relationships xmlns="http://schemas.openxmlformats.org/package/2006/relationships"><Relationship Id="rId3" Type="http://schemas.openxmlformats.org/officeDocument/2006/relationships/hyperlink" Target="mailto:bdxinterface@nyc.rr.com" TargetMode="External"/><Relationship Id="rId4" Type="http://schemas.openxmlformats.org/officeDocument/2006/relationships/hyperlink" Target="http://www.linkedin.com/in/marilynjrymniak/" TargetMode="External"/><Relationship Id="rId5" Type="http://schemas.openxmlformats.org/officeDocument/2006/relationships/image" Target="../media/image1.png"/><Relationship Id="rId6"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Cultural_difference" TargetMode="External"/><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hyperlink" Target="http://en.wikipedia.org/wiki/Intercultura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7.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74.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69" name="Rectangle 13"/>
          <p:cNvSpPr>
            <a:spLocks noGrp="1" noChangeArrowheads="1"/>
          </p:cNvSpPr>
          <p:nvPr>
            <p:ph type="ctrTitle"/>
          </p:nvPr>
        </p:nvSpPr>
        <p:spPr>
          <a:xfrm>
            <a:off x="914400" y="1143000"/>
            <a:ext cx="7543800" cy="1981200"/>
          </a:xfrm>
        </p:spPr>
        <p:txBody>
          <a:bodyPr rtlCol="0">
            <a:normAutofit fontScale="90000"/>
          </a:bodyPr>
          <a:lstStyle/>
          <a:p>
            <a:pPr eaLnBrk="1" fontAlgn="auto" hangingPunct="1">
              <a:spcAft>
                <a:spcPts val="0"/>
              </a:spcAft>
              <a:defRPr/>
            </a:pPr>
            <a:r>
              <a:rPr lang="en-US" b="1" dirty="0" smtClean="0">
                <a:solidFill>
                  <a:schemeClr val="tx1"/>
                </a:solidFill>
                <a:latin typeface="ScalaSans-Regular" charset="0"/>
              </a:rPr>
              <a:t>Intercultural Communication Skills and the ESOL Teacher</a:t>
            </a:r>
            <a:r>
              <a:rPr lang="en-US" dirty="0" smtClean="0">
                <a:latin typeface="ScalaSans-Regular" charset="0"/>
                <a:ea typeface="+mj-ea"/>
                <a:cs typeface="+mj-cs"/>
              </a:rPr>
              <a:t/>
            </a:r>
            <a:br>
              <a:rPr lang="en-US" dirty="0" smtClean="0">
                <a:latin typeface="ScalaSans-Regular" charset="0"/>
                <a:ea typeface="+mj-ea"/>
                <a:cs typeface="+mj-cs"/>
              </a:rPr>
            </a:br>
            <a:r>
              <a:rPr lang="en-US" dirty="0" smtClean="0">
                <a:latin typeface="ScalaSans-Regular" charset="0"/>
                <a:ea typeface="+mj-ea"/>
                <a:cs typeface="+mj-cs"/>
              </a:rPr>
              <a:t/>
            </a:r>
            <a:br>
              <a:rPr lang="en-US" dirty="0" smtClean="0">
                <a:latin typeface="ScalaSans-Regular" charset="0"/>
                <a:ea typeface="+mj-ea"/>
                <a:cs typeface="+mj-cs"/>
              </a:rPr>
            </a:br>
            <a:r>
              <a:rPr lang="en-US" b="1" dirty="0" smtClean="0">
                <a:solidFill>
                  <a:schemeClr val="tx1"/>
                </a:solidFill>
                <a:latin typeface="ScalaSans-Regular" charset="0"/>
                <a:ea typeface="+mj-ea"/>
                <a:cs typeface="+mj-cs"/>
              </a:rPr>
              <a:t>Marilyn J. Rymniak</a:t>
            </a:r>
            <a:r>
              <a:rPr lang="en-US" dirty="0">
                <a:latin typeface="ScalaSans-Regular" charset="0"/>
                <a:ea typeface="+mj-ea"/>
                <a:cs typeface="+mj-cs"/>
              </a:rPr>
              <a:t> </a:t>
            </a:r>
            <a:r>
              <a:rPr lang="en-US" b="1" dirty="0" smtClean="0">
                <a:solidFill>
                  <a:schemeClr val="tx1"/>
                </a:solidFill>
                <a:latin typeface="ScalaSans-Regular" charset="0"/>
                <a:ea typeface="+mj-ea"/>
                <a:cs typeface="+mj-cs"/>
              </a:rPr>
              <a:t>– BDx InterFace LLC</a:t>
            </a:r>
            <a:r>
              <a:rPr lang="en-US" dirty="0" smtClean="0">
                <a:latin typeface="ScalaSans-Regular" charset="0"/>
                <a:ea typeface="+mj-ea"/>
                <a:cs typeface="+mj-cs"/>
              </a:rPr>
              <a:t/>
            </a:r>
            <a:br>
              <a:rPr lang="en-US" dirty="0" smtClean="0">
                <a:latin typeface="ScalaSans-Regular" charset="0"/>
                <a:ea typeface="+mj-ea"/>
                <a:cs typeface="+mj-cs"/>
              </a:rPr>
            </a:br>
            <a:r>
              <a:rPr lang="en-US" dirty="0" smtClean="0">
                <a:latin typeface="ScalaSans-Regular" charset="0"/>
                <a:ea typeface="+mj-ea"/>
                <a:cs typeface="+mj-cs"/>
              </a:rPr>
              <a:t/>
            </a:r>
            <a:br>
              <a:rPr lang="en-US" dirty="0" smtClean="0">
                <a:latin typeface="ScalaSans-Regular" charset="0"/>
                <a:ea typeface="+mj-ea"/>
                <a:cs typeface="+mj-cs"/>
              </a:rPr>
            </a:br>
            <a:endParaRPr lang="en-US" dirty="0" smtClean="0">
              <a:latin typeface="ScalaSans-Regular" charset="0"/>
              <a:ea typeface="+mj-ea"/>
              <a:cs typeface="+mj-cs"/>
            </a:endParaRPr>
          </a:p>
        </p:txBody>
      </p:sp>
      <p:sp>
        <p:nvSpPr>
          <p:cNvPr id="19470" name="Rectangle 14"/>
          <p:cNvSpPr>
            <a:spLocks noGrp="1" noChangeArrowheads="1"/>
          </p:cNvSpPr>
          <p:nvPr>
            <p:ph type="subTitle" idx="1"/>
          </p:nvPr>
        </p:nvSpPr>
        <p:spPr>
          <a:xfrm>
            <a:off x="2362200" y="4724400"/>
            <a:ext cx="6324600" cy="1371600"/>
          </a:xfrm>
        </p:spPr>
        <p:txBody>
          <a:bodyPr rtlCol="0">
            <a:normAutofit/>
          </a:bodyPr>
          <a:lstStyle/>
          <a:p>
            <a:pPr algn="ctr" eaLnBrk="1" fontAlgn="auto" hangingPunct="1">
              <a:spcAft>
                <a:spcPts val="0"/>
              </a:spcAft>
              <a:defRPr/>
            </a:pPr>
            <a:r>
              <a:rPr lang="en-US" sz="2400" b="1" dirty="0" smtClean="0">
                <a:solidFill>
                  <a:schemeClr val="tx1"/>
                </a:solidFill>
                <a:latin typeface="ScalaSans-Regular" charset="0"/>
                <a:ea typeface="+mn-ea"/>
                <a:cs typeface="+mn-cs"/>
              </a:rPr>
              <a:t>Spanish American Institute</a:t>
            </a:r>
          </a:p>
          <a:p>
            <a:pPr algn="ctr" eaLnBrk="1" fontAlgn="auto" hangingPunct="1">
              <a:spcAft>
                <a:spcPts val="0"/>
              </a:spcAft>
              <a:defRPr/>
            </a:pPr>
            <a:r>
              <a:rPr lang="en-US" sz="2400" b="1" dirty="0" smtClean="0">
                <a:solidFill>
                  <a:schemeClr val="tx1"/>
                </a:solidFill>
                <a:latin typeface="ScalaSans-Regular" charset="0"/>
                <a:ea typeface="+mn-ea"/>
                <a:cs typeface="+mn-cs"/>
              </a:rPr>
              <a:t>AUGUST 9, 2014 </a:t>
            </a:r>
          </a:p>
          <a:p>
            <a:pPr algn="ctr" eaLnBrk="1" fontAlgn="auto" hangingPunct="1">
              <a:spcAft>
                <a:spcPts val="0"/>
              </a:spcAft>
              <a:defRPr/>
            </a:pPr>
            <a:r>
              <a:rPr lang="en-US" sz="2400" b="1" dirty="0" smtClean="0">
                <a:solidFill>
                  <a:schemeClr val="tx1"/>
                </a:solidFill>
                <a:latin typeface="ScalaSans-Regular" charset="0"/>
                <a:ea typeface="+mn-ea"/>
                <a:cs typeface="+mn-cs"/>
              </a:rPr>
              <a:t>  10:00 a.m. – </a:t>
            </a:r>
            <a:r>
              <a:rPr lang="en-US" sz="2400" b="1" dirty="0">
                <a:solidFill>
                  <a:schemeClr val="tx1"/>
                </a:solidFill>
                <a:latin typeface="ScalaSans-Regular" charset="0"/>
                <a:ea typeface="+mn-ea"/>
                <a:cs typeface="+mn-cs"/>
              </a:rPr>
              <a:t>1</a:t>
            </a:r>
            <a:r>
              <a:rPr lang="en-US" sz="2400" b="1" dirty="0" smtClean="0">
                <a:solidFill>
                  <a:schemeClr val="tx1"/>
                </a:solidFill>
                <a:latin typeface="ScalaSans-Regular" charset="0"/>
                <a:ea typeface="+mn-ea"/>
                <a:cs typeface="+mn-cs"/>
              </a:rPr>
              <a:t>:00 p.m.</a:t>
            </a:r>
          </a:p>
        </p:txBody>
      </p:sp>
      <p:pic>
        <p:nvPicPr>
          <p:cNvPr id="24579" name="Picture 1" descr="BDX Logo.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4648200"/>
            <a:ext cx="1416050" cy="1371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5" name="Title 1"/>
          <p:cNvSpPr>
            <a:spLocks noGrp="1"/>
          </p:cNvSpPr>
          <p:nvPr>
            <p:ph type="title"/>
          </p:nvPr>
        </p:nvSpPr>
        <p:spPr>
          <a:xfrm>
            <a:off x="498475" y="484188"/>
            <a:ext cx="7556500" cy="811212"/>
          </a:xfrm>
        </p:spPr>
        <p:txBody>
          <a:bodyPr/>
          <a:lstStyle/>
          <a:p>
            <a:pPr algn="ctr"/>
            <a:r>
              <a:rPr lang="en-US" dirty="0" smtClean="0">
                <a:latin typeface="Rockwell" charset="0"/>
              </a:rPr>
              <a:t>Cultural </a:t>
            </a:r>
            <a:r>
              <a:rPr lang="en-US" dirty="0">
                <a:latin typeface="Rockwell" charset="0"/>
              </a:rPr>
              <a:t>Comparisons</a:t>
            </a:r>
          </a:p>
        </p:txBody>
      </p:sp>
      <p:pic>
        <p:nvPicPr>
          <p:cNvPr id="169986" name="Content Placeholder 5" descr="Screen shot 2014-06-27 at 10.22.18 AM.pn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23" b="723"/>
          <a:stretch>
            <a:fillRect/>
          </a:stretch>
        </p:blipFill>
        <p:spPr>
          <a:xfrm>
            <a:off x="498475" y="1371600"/>
            <a:ext cx="7426325" cy="4672657"/>
          </a:xfr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334000"/>
          </a:xfrm>
        </p:spPr>
        <p:txBody>
          <a:bodyPr/>
          <a:lstStyle/>
          <a:p>
            <a:pPr marL="0" indent="0" algn="ctr">
              <a:buNone/>
            </a:pPr>
            <a:r>
              <a:rPr lang="en-US" b="1" dirty="0"/>
              <a:t>Time and its Control</a:t>
            </a:r>
          </a:p>
          <a:p>
            <a:r>
              <a:rPr lang="en-US" sz="1600" b="1" dirty="0"/>
              <a:t>Time is, for the average American, of utmost importance. To the foreign visitor</a:t>
            </a:r>
            <a:r>
              <a:rPr lang="en-US" sz="1600" b="1" dirty="0" smtClean="0"/>
              <a:t>, Americans </a:t>
            </a:r>
            <a:r>
              <a:rPr lang="en-US" sz="1600" b="1" dirty="0"/>
              <a:t>seem to be more concerned with getting things accomplished on time (</a:t>
            </a:r>
            <a:r>
              <a:rPr lang="en-US" sz="1600" b="1" dirty="0" smtClean="0"/>
              <a:t>according to </a:t>
            </a:r>
            <a:r>
              <a:rPr lang="en-US" sz="1600" b="1" dirty="0"/>
              <a:t>a predetermined schedule) than they are with developing deep interpersonal relations.</a:t>
            </a:r>
          </a:p>
          <a:p>
            <a:r>
              <a:rPr lang="en-US" sz="1600" b="1" dirty="0"/>
              <a:t>Schedules, for the American, are meant to be planned and then followed in the </a:t>
            </a:r>
            <a:r>
              <a:rPr lang="en-US" sz="1600" b="1" dirty="0" smtClean="0"/>
              <a:t>smallest detail.  It </a:t>
            </a:r>
            <a:r>
              <a:rPr lang="en-US" sz="1600" b="1" dirty="0"/>
              <a:t>may seem to </a:t>
            </a:r>
            <a:r>
              <a:rPr lang="en-US" sz="1600" b="1" dirty="0" smtClean="0"/>
              <a:t>most foreigners that </a:t>
            </a:r>
            <a:r>
              <a:rPr lang="en-US" sz="1600" b="1" dirty="0"/>
              <a:t>most Americans are completely controlled by the </a:t>
            </a:r>
            <a:r>
              <a:rPr lang="en-US" sz="1600" b="1" dirty="0" smtClean="0"/>
              <a:t>little machines </a:t>
            </a:r>
            <a:r>
              <a:rPr lang="en-US" sz="1600" b="1" dirty="0"/>
              <a:t>they wear on their wrists, cutting their discussions off abruptly to make it to </a:t>
            </a:r>
            <a:r>
              <a:rPr lang="en-US" sz="1600" b="1" dirty="0" smtClean="0"/>
              <a:t>their next </a:t>
            </a:r>
            <a:r>
              <a:rPr lang="en-US" sz="1600" b="1" dirty="0"/>
              <a:t>appointment on time.</a:t>
            </a:r>
          </a:p>
          <a:p>
            <a:r>
              <a:rPr lang="en-US" sz="1600" b="1" dirty="0"/>
              <a:t>Americans’ language is filled with references to time, giving a clear indication </a:t>
            </a:r>
            <a:r>
              <a:rPr lang="en-US" sz="1600" b="1" dirty="0" smtClean="0"/>
              <a:t>of how </a:t>
            </a:r>
            <a:r>
              <a:rPr lang="en-US" sz="1600" b="1" dirty="0"/>
              <a:t>much it is valued. Time is something to be “on,” to be “kept,” “filled,” “saved,</a:t>
            </a:r>
            <a:r>
              <a:rPr lang="en-US" sz="1600" b="1" dirty="0" smtClean="0"/>
              <a:t>” “</a:t>
            </a:r>
            <a:r>
              <a:rPr lang="en-US" sz="1600" b="1" dirty="0"/>
              <a:t>used,” “spent,” “wasted,” “lost,” “gained,” “planned,” “given,” “made the most of,” </a:t>
            </a:r>
            <a:r>
              <a:rPr lang="en-US" sz="1600" b="1" dirty="0" smtClean="0"/>
              <a:t>even “killed”.</a:t>
            </a:r>
            <a:endParaRPr lang="en-US" sz="16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31269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334000"/>
          </a:xfrm>
        </p:spPr>
        <p:txBody>
          <a:bodyPr/>
          <a:lstStyle/>
          <a:p>
            <a:r>
              <a:rPr lang="en-US" sz="1800" b="1" dirty="0"/>
              <a:t>The international visitor soon learns that it is considered very rude to be late </a:t>
            </a:r>
            <a:r>
              <a:rPr lang="en-US" sz="1800" b="1" dirty="0" smtClean="0"/>
              <a:t>– even by </a:t>
            </a:r>
            <a:r>
              <a:rPr lang="en-US" sz="1800" b="1" dirty="0"/>
              <a:t>10 minutes -- for an appointment in the United States. (Whenever it is </a:t>
            </a:r>
            <a:r>
              <a:rPr lang="en-US" sz="1800" b="1" dirty="0" smtClean="0"/>
              <a:t>absolutely impossible </a:t>
            </a:r>
            <a:r>
              <a:rPr lang="en-US" sz="1800" b="1" dirty="0"/>
              <a:t>to be on time, you should phone ahead and tell the person you have </a:t>
            </a:r>
            <a:r>
              <a:rPr lang="en-US" sz="1800" b="1" dirty="0" smtClean="0"/>
              <a:t>been unavoidably </a:t>
            </a:r>
            <a:r>
              <a:rPr lang="en-US" sz="1800" b="1" dirty="0"/>
              <a:t>detained and will be a half hour -- or whatever -- late.)</a:t>
            </a:r>
          </a:p>
          <a:p>
            <a:r>
              <a:rPr lang="en-US" sz="1800" b="1" dirty="0"/>
              <a:t>Time is so valued in America, because by considering time to be important one </a:t>
            </a:r>
            <a:r>
              <a:rPr lang="en-US" sz="1800" b="1" dirty="0" smtClean="0"/>
              <a:t>can clearly </a:t>
            </a:r>
            <a:r>
              <a:rPr lang="en-US" sz="1800" b="1" dirty="0"/>
              <a:t>accomplish more than if one “wastes” time and does not keep busy. </a:t>
            </a:r>
            <a:r>
              <a:rPr lang="en-US" sz="1800" b="1" dirty="0" smtClean="0"/>
              <a:t>This philosophy </a:t>
            </a:r>
            <a:r>
              <a:rPr lang="en-US" sz="1800" b="1" dirty="0"/>
              <a:t>has proven its worth. It has enabled Americans to be extremely productive</a:t>
            </a:r>
            <a:r>
              <a:rPr lang="en-US" sz="1800" b="1" dirty="0" smtClean="0"/>
              <a:t>, and </a:t>
            </a:r>
            <a:r>
              <a:rPr lang="en-US" sz="1800" b="1" dirty="0"/>
              <a:t>productivity itself is highly valued in the United States. </a:t>
            </a:r>
            <a:endParaRPr lang="en-US" sz="1800" b="1" dirty="0" smtClean="0"/>
          </a:p>
          <a:p>
            <a:r>
              <a:rPr lang="en-US" sz="1800" b="1" dirty="0" smtClean="0"/>
              <a:t>Many </a:t>
            </a:r>
            <a:r>
              <a:rPr lang="en-US" sz="1800" b="1" dirty="0"/>
              <a:t>American </a:t>
            </a:r>
            <a:r>
              <a:rPr lang="en-US" sz="1800" b="1" dirty="0" smtClean="0"/>
              <a:t>proverbs stress </a:t>
            </a:r>
            <a:r>
              <a:rPr lang="en-US" sz="1800" b="1" dirty="0"/>
              <a:t>the value in guarding our time, using it wisely, setting and working toward </a:t>
            </a:r>
            <a:r>
              <a:rPr lang="en-US" sz="1800" b="1" dirty="0" smtClean="0"/>
              <a:t>specific goals</a:t>
            </a:r>
            <a:r>
              <a:rPr lang="en-US" sz="1800" b="1" dirty="0"/>
              <a:t>, and even expending our time and energy today so that the fruits of our labor may </a:t>
            </a:r>
            <a:r>
              <a:rPr lang="en-US" sz="1800" b="1" dirty="0" smtClean="0"/>
              <a:t>be enjoyed </a:t>
            </a:r>
            <a:r>
              <a:rPr lang="en-US" sz="1800" b="1" dirty="0"/>
              <a:t>at a later time. (This latter concept is called “delayed gratification.”)</a:t>
            </a:r>
            <a:endParaRPr lang="en-US" sz="18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80395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334000"/>
          </a:xfrm>
        </p:spPr>
        <p:txBody>
          <a:bodyPr/>
          <a:lstStyle/>
          <a:p>
            <a:pPr marL="0" indent="0" algn="ctr">
              <a:buNone/>
            </a:pPr>
            <a:r>
              <a:rPr lang="en-US" sz="1800" b="1" dirty="0"/>
              <a:t>Equality/Egalitarianism</a:t>
            </a:r>
          </a:p>
          <a:p>
            <a:r>
              <a:rPr lang="en-US" sz="1400" b="1" dirty="0"/>
              <a:t>Equality is, for Americans, one of their most cherished values. This concept is </a:t>
            </a:r>
            <a:r>
              <a:rPr lang="en-US" sz="1400" b="1" dirty="0" smtClean="0"/>
              <a:t>so important </a:t>
            </a:r>
            <a:r>
              <a:rPr lang="en-US" sz="1400" b="1" dirty="0"/>
              <a:t>for Americans that they have even given it a religious basis. They say all </a:t>
            </a:r>
            <a:r>
              <a:rPr lang="en-US" sz="1400" b="1" dirty="0" smtClean="0"/>
              <a:t>people have </a:t>
            </a:r>
            <a:r>
              <a:rPr lang="en-US" sz="1400" b="1" dirty="0"/>
              <a:t>been “created equal.” </a:t>
            </a:r>
            <a:endParaRPr lang="en-US" sz="1400" b="1" dirty="0" smtClean="0"/>
          </a:p>
          <a:p>
            <a:r>
              <a:rPr lang="en-US" sz="1400" b="1" dirty="0" smtClean="0"/>
              <a:t>Most </a:t>
            </a:r>
            <a:r>
              <a:rPr lang="en-US" sz="1400" b="1" dirty="0"/>
              <a:t>Americans believe that God views all humans </a:t>
            </a:r>
            <a:r>
              <a:rPr lang="en-US" sz="1400" b="1" dirty="0" smtClean="0"/>
              <a:t>alike without </a:t>
            </a:r>
            <a:r>
              <a:rPr lang="en-US" sz="1400" b="1" dirty="0"/>
              <a:t>regard to intelligence, physical condition or economic status. In secular terms </a:t>
            </a:r>
            <a:r>
              <a:rPr lang="en-US" sz="1400" b="1" dirty="0" smtClean="0"/>
              <a:t>this belief </a:t>
            </a:r>
            <a:r>
              <a:rPr lang="en-US" sz="1400" b="1" dirty="0"/>
              <a:t>is translated into the assertion that all people have an equal opportunity to succeed </a:t>
            </a:r>
            <a:r>
              <a:rPr lang="en-US" sz="1400" b="1" dirty="0" smtClean="0"/>
              <a:t>in life</a:t>
            </a:r>
            <a:r>
              <a:rPr lang="en-US" sz="1400" b="1" dirty="0"/>
              <a:t>. Americans differ in opinion about how to make this ideal into a reality. Yet </a:t>
            </a:r>
            <a:r>
              <a:rPr lang="en-US" sz="1400" b="1" dirty="0" smtClean="0"/>
              <a:t>virtually all </a:t>
            </a:r>
            <a:r>
              <a:rPr lang="en-US" sz="1400" b="1" dirty="0"/>
              <a:t>agree that equality is an important civic and social goal.</a:t>
            </a:r>
          </a:p>
          <a:p>
            <a:r>
              <a:rPr lang="en-US" sz="1400" b="1" dirty="0"/>
              <a:t>The equality concept often makes Americans seem strange to foreign </a:t>
            </a:r>
            <a:r>
              <a:rPr lang="en-US" sz="1400" b="1" dirty="0" smtClean="0"/>
              <a:t>visitors. Seven</a:t>
            </a:r>
            <a:r>
              <a:rPr lang="en-US" sz="1400" b="1" dirty="0"/>
              <a:t>-eighths of the world feels quite differently. To them, rank and status </a:t>
            </a:r>
            <a:r>
              <a:rPr lang="en-US" sz="1400" b="1" dirty="0" smtClean="0"/>
              <a:t>and authority </a:t>
            </a:r>
            <a:r>
              <a:rPr lang="en-US" sz="1400" b="1" dirty="0"/>
              <a:t>are seen as much more desirable considerations -- even if they personally </a:t>
            </a:r>
            <a:r>
              <a:rPr lang="en-US" sz="1400" b="1" dirty="0" smtClean="0"/>
              <a:t>happen to </a:t>
            </a:r>
            <a:r>
              <a:rPr lang="en-US" sz="1400" b="1" dirty="0"/>
              <a:t>find themselves near the bottom of the social order. </a:t>
            </a:r>
            <a:endParaRPr lang="en-US" sz="1400" b="1" dirty="0" smtClean="0"/>
          </a:p>
          <a:p>
            <a:r>
              <a:rPr lang="en-US" sz="1400" b="1" dirty="0" smtClean="0"/>
              <a:t>Class </a:t>
            </a:r>
            <a:r>
              <a:rPr lang="en-US" sz="1400" b="1" dirty="0"/>
              <a:t>and authority seem to </a:t>
            </a:r>
            <a:r>
              <a:rPr lang="en-US" sz="1400" b="1" dirty="0" smtClean="0"/>
              <a:t>give people </a:t>
            </a:r>
            <a:r>
              <a:rPr lang="en-US" sz="1400" b="1" dirty="0"/>
              <a:t>in those other societies a sense of security and certainty. People outside the </a:t>
            </a:r>
            <a:r>
              <a:rPr lang="en-US" sz="1400" b="1" dirty="0" smtClean="0"/>
              <a:t>United States </a:t>
            </a:r>
            <a:r>
              <a:rPr lang="en-US" sz="1400" b="1" dirty="0"/>
              <a:t>consider it reassuring to know, from birth, who they are and where they fit into </a:t>
            </a:r>
            <a:r>
              <a:rPr lang="en-US" sz="1400" b="1" dirty="0" smtClean="0"/>
              <a:t>the complex </a:t>
            </a:r>
            <a:r>
              <a:rPr lang="en-US" sz="1400" b="1" dirty="0"/>
              <a:t>system called “society.”</a:t>
            </a:r>
            <a:endParaRPr lang="en-US" sz="14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06005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334000"/>
          </a:xfrm>
        </p:spPr>
        <p:txBody>
          <a:bodyPr/>
          <a:lstStyle/>
          <a:p>
            <a:pPr marL="0" indent="0" algn="ctr">
              <a:buNone/>
            </a:pPr>
            <a:r>
              <a:rPr lang="en-US" sz="1800" b="1" dirty="0"/>
              <a:t>Equality/Egalitarianism</a:t>
            </a:r>
          </a:p>
          <a:p>
            <a:r>
              <a:rPr lang="en-US" sz="1400" b="1" dirty="0" smtClean="0"/>
              <a:t>Many </a:t>
            </a:r>
            <a:r>
              <a:rPr lang="en-US" sz="1400" b="1" dirty="0"/>
              <a:t>highly-placed foreign visitors to the United States are insulted by the </a:t>
            </a:r>
            <a:r>
              <a:rPr lang="en-US" sz="1400" b="1" dirty="0" smtClean="0"/>
              <a:t>way they </a:t>
            </a:r>
            <a:r>
              <a:rPr lang="en-US" sz="1400" b="1" dirty="0"/>
              <a:t>are treated by service personnel (such as waiters in restaurants, clerks in stores, </a:t>
            </a:r>
            <a:r>
              <a:rPr lang="en-US" sz="1400" b="1" dirty="0" smtClean="0"/>
              <a:t>taxi drivers</a:t>
            </a:r>
            <a:r>
              <a:rPr lang="en-US" sz="1400" b="1" dirty="0"/>
              <a:t>, etc.) </a:t>
            </a:r>
            <a:endParaRPr lang="en-US" sz="1400" b="1" dirty="0" smtClean="0"/>
          </a:p>
          <a:p>
            <a:r>
              <a:rPr lang="en-US" sz="1400" b="1" dirty="0" smtClean="0"/>
              <a:t>Americans </a:t>
            </a:r>
            <a:r>
              <a:rPr lang="en-US" sz="1400" b="1" dirty="0"/>
              <a:t>have an aversion to treating people of high position in </a:t>
            </a:r>
            <a:r>
              <a:rPr lang="en-US" sz="1400" b="1" dirty="0" smtClean="0"/>
              <a:t>a deferential </a:t>
            </a:r>
            <a:r>
              <a:rPr lang="en-US" sz="1400" b="1" dirty="0"/>
              <a:t>manner, and conversely, often treat lower class people as if they were </a:t>
            </a:r>
            <a:r>
              <a:rPr lang="en-US" sz="1400" b="1" dirty="0" smtClean="0"/>
              <a:t>very important</a:t>
            </a:r>
            <a:r>
              <a:rPr lang="en-US" sz="1400" b="1" dirty="0"/>
              <a:t>. </a:t>
            </a:r>
            <a:endParaRPr lang="en-US" sz="1400" b="1" dirty="0" smtClean="0"/>
          </a:p>
          <a:p>
            <a:r>
              <a:rPr lang="en-US" sz="1400" b="1" dirty="0" smtClean="0"/>
              <a:t>Newcomers </a:t>
            </a:r>
            <a:r>
              <a:rPr lang="en-US" sz="1400" b="1" dirty="0"/>
              <a:t>to the United States should realize that no insult or </a:t>
            </a:r>
            <a:r>
              <a:rPr lang="en-US" sz="1400" b="1" dirty="0" smtClean="0"/>
              <a:t>personal indignity </a:t>
            </a:r>
            <a:r>
              <a:rPr lang="en-US" sz="1400" b="1" dirty="0"/>
              <a:t>is intended by this lack of deference to rank or position in society. A </a:t>
            </a:r>
            <a:r>
              <a:rPr lang="en-US" sz="1400" b="1" dirty="0" smtClean="0"/>
              <a:t>foreigner should </a:t>
            </a:r>
            <a:r>
              <a:rPr lang="en-US" sz="1400" b="1" dirty="0"/>
              <a:t>be prepared to be considered “just like anybody else” while in the country.</a:t>
            </a:r>
            <a:endParaRPr lang="en-US" sz="14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56878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334000"/>
          </a:xfrm>
        </p:spPr>
        <p:txBody>
          <a:bodyPr/>
          <a:lstStyle/>
          <a:p>
            <a:pPr marL="0" indent="0" algn="ctr">
              <a:buNone/>
            </a:pPr>
            <a:r>
              <a:rPr lang="en-US" sz="1800" b="1" dirty="0"/>
              <a:t>Individualism and Privacy</a:t>
            </a:r>
          </a:p>
          <a:p>
            <a:r>
              <a:rPr lang="en-US" sz="1600" b="1" dirty="0"/>
              <a:t>The individualism which has been developed in the western world since </a:t>
            </a:r>
            <a:r>
              <a:rPr lang="en-US" sz="1600" b="1" dirty="0" smtClean="0"/>
              <a:t>the Renaissance</a:t>
            </a:r>
            <a:r>
              <a:rPr lang="en-US" sz="1600" b="1" dirty="0"/>
              <a:t>, beginning in the late 15th century, has taken its most exaggerated form </a:t>
            </a:r>
            <a:r>
              <a:rPr lang="en-US" sz="1600" b="1" dirty="0" smtClean="0"/>
              <a:t>in 20</a:t>
            </a:r>
            <a:r>
              <a:rPr lang="en-US" sz="1600" b="1" baseline="30000" dirty="0" smtClean="0"/>
              <a:t>th</a:t>
            </a:r>
            <a:r>
              <a:rPr lang="en-US" sz="1600" b="1" dirty="0" smtClean="0"/>
              <a:t>/21</a:t>
            </a:r>
            <a:r>
              <a:rPr lang="en-US" sz="1600" b="1" baseline="30000" dirty="0" smtClean="0"/>
              <a:t>st</a:t>
            </a:r>
            <a:r>
              <a:rPr lang="en-US" sz="1600" b="1" dirty="0" smtClean="0"/>
              <a:t>  </a:t>
            </a:r>
            <a:r>
              <a:rPr lang="en-US" sz="1600" b="1" dirty="0"/>
              <a:t>century United States. Here, each individual is seen as completely and </a:t>
            </a:r>
            <a:r>
              <a:rPr lang="en-US" sz="1600" b="1" dirty="0" smtClean="0"/>
              <a:t>marvelously unique</a:t>
            </a:r>
            <a:r>
              <a:rPr lang="en-US" sz="1600" b="1" dirty="0"/>
              <a:t>, that is, totally different from all other individuals and, therefore, </a:t>
            </a:r>
            <a:r>
              <a:rPr lang="en-US" sz="1600" b="1" dirty="0" smtClean="0"/>
              <a:t>particularly precious </a:t>
            </a:r>
            <a:r>
              <a:rPr lang="en-US" sz="1600" b="1" dirty="0"/>
              <a:t>and wonderful.</a:t>
            </a:r>
          </a:p>
          <a:p>
            <a:r>
              <a:rPr lang="en-US" sz="1600" b="1" dirty="0"/>
              <a:t>Americans think they are more individualistic in their thoughts and actions than, </a:t>
            </a:r>
            <a:r>
              <a:rPr lang="en-US" sz="1600" b="1" dirty="0" smtClean="0"/>
              <a:t>in fact</a:t>
            </a:r>
            <a:r>
              <a:rPr lang="en-US" sz="1600" b="1" dirty="0"/>
              <a:t>, they are. They resist being thought of as representatives of a homogeneous group</a:t>
            </a:r>
            <a:r>
              <a:rPr lang="en-US" sz="1600" b="1" dirty="0" smtClean="0"/>
              <a:t>, whatever </a:t>
            </a:r>
            <a:r>
              <a:rPr lang="en-US" sz="1600" b="1" dirty="0"/>
              <a:t>the group. </a:t>
            </a:r>
            <a:endParaRPr lang="en-US" sz="1600" b="1" dirty="0" smtClean="0"/>
          </a:p>
          <a:p>
            <a:r>
              <a:rPr lang="en-US" sz="1600" b="1" dirty="0" smtClean="0"/>
              <a:t>They </a:t>
            </a:r>
            <a:r>
              <a:rPr lang="en-US" sz="1600" b="1" dirty="0"/>
              <a:t>may, and do, join groups -- in fact many groups -- but </a:t>
            </a:r>
            <a:r>
              <a:rPr lang="en-US" sz="1600" b="1" dirty="0" smtClean="0"/>
              <a:t>somehow believe </a:t>
            </a:r>
            <a:r>
              <a:rPr lang="en-US" sz="1600" b="1" dirty="0"/>
              <a:t>they’re just a little unique, just a little special, from other members of the </a:t>
            </a:r>
            <a:r>
              <a:rPr lang="en-US" sz="1600" b="1" dirty="0" smtClean="0"/>
              <a:t>same group</a:t>
            </a:r>
            <a:r>
              <a:rPr lang="en-US" sz="1600" b="1" dirty="0"/>
              <a:t>. And they tend to leave groups as easily as they enter them.</a:t>
            </a:r>
            <a:endParaRPr lang="en-US" sz="16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206033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334000"/>
          </a:xfrm>
        </p:spPr>
        <p:txBody>
          <a:bodyPr/>
          <a:lstStyle/>
          <a:p>
            <a:r>
              <a:rPr lang="en-US" sz="1400" b="1" dirty="0"/>
              <a:t>Privacy, the ultimate result of individualism is perhaps even more difficult for </a:t>
            </a:r>
            <a:r>
              <a:rPr lang="en-US" sz="1400" b="1" dirty="0" smtClean="0"/>
              <a:t>the foreigner </a:t>
            </a:r>
            <a:r>
              <a:rPr lang="en-US" sz="1400" b="1" dirty="0"/>
              <a:t>to comprehend. The word “privacy” does not even exist in many languages. If </a:t>
            </a:r>
            <a:r>
              <a:rPr lang="en-US" sz="1400" b="1" dirty="0" smtClean="0"/>
              <a:t>it does</a:t>
            </a:r>
            <a:r>
              <a:rPr lang="en-US" sz="1400" b="1" dirty="0"/>
              <a:t>, it is likely to have a strongly negative connotation, suggesting loneliness or </a:t>
            </a:r>
            <a:r>
              <a:rPr lang="en-US" sz="1400" b="1" dirty="0" smtClean="0"/>
              <a:t>isolation from </a:t>
            </a:r>
            <a:r>
              <a:rPr lang="en-US" sz="1400" b="1" dirty="0"/>
              <a:t>the group</a:t>
            </a:r>
            <a:r>
              <a:rPr lang="en-US" sz="1400" b="1" dirty="0" smtClean="0"/>
              <a:t>.</a:t>
            </a:r>
          </a:p>
          <a:p>
            <a:r>
              <a:rPr lang="en-US" sz="1400" b="1" dirty="0" smtClean="0"/>
              <a:t> </a:t>
            </a:r>
            <a:r>
              <a:rPr lang="en-US" sz="1400" b="1" dirty="0"/>
              <a:t>In the United States, privacy is not only seen as a very positive condition</a:t>
            </a:r>
            <a:r>
              <a:rPr lang="en-US" sz="1400" b="1" dirty="0" smtClean="0"/>
              <a:t>, but </a:t>
            </a:r>
            <a:r>
              <a:rPr lang="en-US" sz="1400" b="1" dirty="0"/>
              <a:t>it is also viewed as a requirement which all humans would find equally necessary</a:t>
            </a:r>
            <a:r>
              <a:rPr lang="en-US" sz="1400" b="1" dirty="0" smtClean="0"/>
              <a:t>, desirable </a:t>
            </a:r>
            <a:r>
              <a:rPr lang="en-US" sz="1400" b="1" dirty="0"/>
              <a:t>and satisfying. It is not uncommon for Americans to say -- and believe </a:t>
            </a:r>
            <a:r>
              <a:rPr lang="en-US" sz="1400" b="1" dirty="0" smtClean="0"/>
              <a:t>– such statements </a:t>
            </a:r>
            <a:r>
              <a:rPr lang="en-US" sz="1400" b="1" dirty="0"/>
              <a:t>as “If I don’t have at least half an hour a day to myself, I will go stark </a:t>
            </a:r>
            <a:r>
              <a:rPr lang="en-US" sz="1400" b="1" dirty="0" smtClean="0"/>
              <a:t>raving mad</a:t>
            </a:r>
            <a:r>
              <a:rPr lang="en-US" sz="1400" b="1" dirty="0"/>
              <a:t>!”</a:t>
            </a:r>
          </a:p>
          <a:p>
            <a:r>
              <a:rPr lang="en-US" sz="1400" b="1" dirty="0"/>
              <a:t>Individualism, as it exists in the United States, does mean that you will find a </a:t>
            </a:r>
            <a:r>
              <a:rPr lang="en-US" sz="1400" b="1" dirty="0" smtClean="0"/>
              <a:t>much greater </a:t>
            </a:r>
            <a:r>
              <a:rPr lang="en-US" sz="1400" b="1" dirty="0"/>
              <a:t>variety of opinions (along with the absolute freedom to express them anywhere </a:t>
            </a:r>
            <a:r>
              <a:rPr lang="en-US" sz="1400" b="1" dirty="0" smtClean="0"/>
              <a:t>and anytime</a:t>
            </a:r>
            <a:r>
              <a:rPr lang="en-US" sz="1400" b="1" dirty="0"/>
              <a:t>) here. </a:t>
            </a:r>
            <a:endParaRPr lang="en-US" sz="1400" b="1" dirty="0" smtClean="0"/>
          </a:p>
          <a:p>
            <a:r>
              <a:rPr lang="en-US" sz="1400" b="1" dirty="0" smtClean="0"/>
              <a:t>Yet</a:t>
            </a:r>
            <a:r>
              <a:rPr lang="en-US" sz="1400" b="1" dirty="0"/>
              <a:t>, in spite of this wide range of personal opinion, almost all </a:t>
            </a:r>
            <a:r>
              <a:rPr lang="en-US" sz="1400" b="1" dirty="0" smtClean="0"/>
              <a:t>Americans will </a:t>
            </a:r>
            <a:r>
              <a:rPr lang="en-US" sz="1400" b="1" dirty="0"/>
              <a:t>ultimately vote for one of the two major political parties. This is what was meant </a:t>
            </a:r>
            <a:r>
              <a:rPr lang="en-US" sz="1400" b="1" dirty="0" smtClean="0"/>
              <a:t>by the </a:t>
            </a:r>
            <a:r>
              <a:rPr lang="en-US" sz="1400" b="1" dirty="0"/>
              <a:t>statement made earlier that Americans take pride in crediting themselves with </a:t>
            </a:r>
            <a:r>
              <a:rPr lang="en-US" sz="1400" b="1" dirty="0" smtClean="0"/>
              <a:t>claiming more </a:t>
            </a:r>
            <a:r>
              <a:rPr lang="en-US" sz="1400" b="1" dirty="0"/>
              <a:t>individualism than, in fact, they really have.</a:t>
            </a:r>
            <a:endParaRPr lang="en-US" sz="14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98165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Self-Help </a:t>
            </a:r>
            <a:r>
              <a:rPr lang="en-US" sz="1800" b="1" dirty="0" smtClean="0"/>
              <a:t>Concept</a:t>
            </a:r>
          </a:p>
          <a:p>
            <a:r>
              <a:rPr lang="en-US" sz="1400" b="1" dirty="0" smtClean="0"/>
              <a:t>In </a:t>
            </a:r>
            <a:r>
              <a:rPr lang="en-US" sz="1400" b="1" dirty="0"/>
              <a:t>the United States, a person can take credit only for what he or she </a:t>
            </a:r>
            <a:r>
              <a:rPr lang="en-US" sz="1400" b="1" dirty="0" smtClean="0"/>
              <a:t>has accomplished </a:t>
            </a:r>
            <a:r>
              <a:rPr lang="en-US" sz="1400" b="1" dirty="0"/>
              <a:t>by himself or herself. Americans get no credit whatsoever for having </a:t>
            </a:r>
            <a:r>
              <a:rPr lang="en-US" sz="1400" b="1" dirty="0" smtClean="0"/>
              <a:t>been born </a:t>
            </a:r>
            <a:r>
              <a:rPr lang="en-US" sz="1400" b="1" dirty="0"/>
              <a:t>into a rich family. (In the United States, that would be considered “an accident </a:t>
            </a:r>
            <a:r>
              <a:rPr lang="en-US" sz="1400" b="1" dirty="0" smtClean="0"/>
              <a:t>of birth</a:t>
            </a:r>
            <a:r>
              <a:rPr lang="en-US" sz="1400" b="1" dirty="0"/>
              <a:t>.”) </a:t>
            </a:r>
            <a:endParaRPr lang="en-US" sz="1400" b="1" dirty="0" smtClean="0"/>
          </a:p>
          <a:p>
            <a:r>
              <a:rPr lang="en-US" sz="1400" b="1" dirty="0" smtClean="0"/>
              <a:t>Americans </a:t>
            </a:r>
            <a:r>
              <a:rPr lang="en-US" sz="1400" b="1" dirty="0"/>
              <a:t>pride themselves in having been born poor and, through their </a:t>
            </a:r>
            <a:r>
              <a:rPr lang="en-US" sz="1400" b="1" dirty="0" smtClean="0"/>
              <a:t>own sacrifice </a:t>
            </a:r>
            <a:r>
              <a:rPr lang="en-US" sz="1400" b="1" dirty="0"/>
              <a:t>and hard work, having climbed the difficult ladder of success to whatever </a:t>
            </a:r>
            <a:r>
              <a:rPr lang="en-US" sz="1400" b="1" dirty="0" smtClean="0"/>
              <a:t>level they </a:t>
            </a:r>
            <a:r>
              <a:rPr lang="en-US" sz="1400" b="1" dirty="0"/>
              <a:t>have achieved -- all by themselves. </a:t>
            </a:r>
            <a:endParaRPr lang="en-US" sz="1400" b="1" dirty="0" smtClean="0"/>
          </a:p>
          <a:p>
            <a:r>
              <a:rPr lang="en-US" sz="1400" b="1" dirty="0" smtClean="0"/>
              <a:t>The </a:t>
            </a:r>
            <a:r>
              <a:rPr lang="en-US" sz="1400" b="1" dirty="0"/>
              <a:t>American social system has, of course, made </a:t>
            </a:r>
            <a:r>
              <a:rPr lang="en-US" sz="1400" b="1" dirty="0" smtClean="0"/>
              <a:t>it possible </a:t>
            </a:r>
            <a:r>
              <a:rPr lang="en-US" sz="1400" b="1" dirty="0"/>
              <a:t>for Americans to move, relatively easily, up the social </a:t>
            </a:r>
            <a:r>
              <a:rPr lang="en-US" sz="1400" b="1" dirty="0" smtClean="0"/>
              <a:t>ladder. Take </a:t>
            </a:r>
            <a:r>
              <a:rPr lang="en-US" sz="1400" b="1" dirty="0"/>
              <a:t>a look in an English-language dictionary at the composite words that have </a:t>
            </a:r>
            <a:r>
              <a:rPr lang="en-US" sz="1400" b="1" dirty="0" smtClean="0"/>
              <a:t>the word </a:t>
            </a:r>
            <a:r>
              <a:rPr lang="en-US" sz="1400" b="1" dirty="0"/>
              <a:t>“self” as a prefix. In the average desk dictionary, there will be more than 100 </a:t>
            </a:r>
            <a:r>
              <a:rPr lang="en-US" sz="1400" b="1" dirty="0" smtClean="0"/>
              <a:t>such words</a:t>
            </a:r>
            <a:r>
              <a:rPr lang="en-US" sz="1400" b="1" dirty="0"/>
              <a:t>, words like self-confidence, self-conscious, self-contented, self-control, self-criticism</a:t>
            </a:r>
            <a:r>
              <a:rPr lang="en-US" sz="1400" b="1" dirty="0" smtClean="0"/>
              <a:t>, self</a:t>
            </a:r>
            <a:r>
              <a:rPr lang="en-US" sz="1400" b="1" dirty="0"/>
              <a:t>-deception, self-defeating, self-denial, self-discipline, self-esteem, self-expression, </a:t>
            </a:r>
            <a:r>
              <a:rPr lang="en-US" sz="1400" b="1" dirty="0" smtClean="0"/>
              <a:t>self-importance, self</a:t>
            </a:r>
            <a:r>
              <a:rPr lang="en-US" sz="1400" b="1" dirty="0"/>
              <a:t>-improvement, self-interest, self-reliance, self-respect, self-restraint, </a:t>
            </a:r>
            <a:r>
              <a:rPr lang="en-US" sz="1400" b="1" dirty="0" smtClean="0"/>
              <a:t>self-sacrifice -</a:t>
            </a:r>
            <a:r>
              <a:rPr lang="en-US" sz="1400" b="1" dirty="0"/>
              <a:t>- the list goes on and on. The equivalent of these words cannot be found in </a:t>
            </a:r>
            <a:r>
              <a:rPr lang="en-US" sz="1400" b="1" dirty="0" smtClean="0"/>
              <a:t>most other </a:t>
            </a:r>
            <a:r>
              <a:rPr lang="en-US" sz="1400" b="1" dirty="0"/>
              <a:t>languages. This list is perhaps the best indication of how seriously Americans </a:t>
            </a:r>
            <a:r>
              <a:rPr lang="en-US" sz="1400" b="1" dirty="0" smtClean="0"/>
              <a:t>take doing </a:t>
            </a:r>
            <a:r>
              <a:rPr lang="en-US" sz="1400" b="1" dirty="0"/>
              <a:t>things for one’s self. The “self-made man or woman” is still very much the ideal </a:t>
            </a:r>
            <a:r>
              <a:rPr lang="en-US" sz="1400" b="1" dirty="0" smtClean="0"/>
              <a:t>in 21</a:t>
            </a:r>
            <a:r>
              <a:rPr lang="en-US" sz="1400" b="1" baseline="30000" dirty="0" smtClean="0"/>
              <a:t>st</a:t>
            </a:r>
            <a:r>
              <a:rPr lang="en-US" sz="1400" b="1" dirty="0" smtClean="0"/>
              <a:t> Century America.</a:t>
            </a:r>
            <a:endParaRPr lang="en-US" sz="1400" b="1"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79084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Competition and Free Enterprise</a:t>
            </a:r>
          </a:p>
          <a:p>
            <a:r>
              <a:rPr lang="en-US" sz="1800" b="1" dirty="0"/>
              <a:t>Americans believe that competition brings out the best in any individual</a:t>
            </a:r>
            <a:r>
              <a:rPr lang="en-US" sz="1800" b="1" dirty="0" smtClean="0"/>
              <a:t>.  They assert </a:t>
            </a:r>
            <a:r>
              <a:rPr lang="en-US" sz="1800" b="1" dirty="0"/>
              <a:t>that it challenges or forces each person to produce the very best that is </a:t>
            </a:r>
            <a:r>
              <a:rPr lang="en-US" sz="1800" b="1" dirty="0" smtClean="0"/>
              <a:t>humanly possible</a:t>
            </a:r>
            <a:r>
              <a:rPr lang="en-US" sz="1800" b="1" dirty="0"/>
              <a:t>. Consequently, the foreign visitor will see competition being fostered in </a:t>
            </a:r>
            <a:r>
              <a:rPr lang="en-US" sz="1800" b="1" dirty="0" smtClean="0"/>
              <a:t>the American </a:t>
            </a:r>
            <a:r>
              <a:rPr lang="en-US" sz="1800" b="1" dirty="0"/>
              <a:t>home and in the American classroom, even on the youngest age levels. </a:t>
            </a:r>
            <a:r>
              <a:rPr lang="en-US" sz="1800" b="1" dirty="0" smtClean="0"/>
              <a:t>Very young </a:t>
            </a:r>
            <a:r>
              <a:rPr lang="en-US" sz="1800" b="1" dirty="0"/>
              <a:t>children , for instance, are encouraged to answer questions for which </a:t>
            </a:r>
            <a:r>
              <a:rPr lang="en-US" sz="1800" b="1" dirty="0" smtClean="0"/>
              <a:t>their classmates </a:t>
            </a:r>
            <a:r>
              <a:rPr lang="en-US" sz="1800" b="1" dirty="0"/>
              <a:t>do not know the answers.</a:t>
            </a:r>
          </a:p>
          <a:p>
            <a:r>
              <a:rPr lang="en-US" sz="1800" b="1" dirty="0" smtClean="0"/>
              <a:t>Foreigners </a:t>
            </a:r>
            <a:r>
              <a:rPr lang="en-US" sz="1800" b="1" dirty="0"/>
              <a:t>may find the competitive value disagreeable, especially if you come from </a:t>
            </a:r>
            <a:r>
              <a:rPr lang="en-US" sz="1800" b="1" dirty="0" smtClean="0"/>
              <a:t>a society </a:t>
            </a:r>
            <a:r>
              <a:rPr lang="en-US" sz="1800" b="1" dirty="0"/>
              <a:t>which promotes cooperation rather than competition. But many U.S. Peace </a:t>
            </a:r>
            <a:r>
              <a:rPr lang="en-US" sz="1800" b="1" dirty="0" smtClean="0"/>
              <a:t>Corps volunteers </a:t>
            </a:r>
            <a:r>
              <a:rPr lang="en-US" sz="1800" b="1" dirty="0"/>
              <a:t>teaching in Third World countries found the lack of competitiveness in </a:t>
            </a:r>
            <a:r>
              <a:rPr lang="en-US" sz="1800" b="1" dirty="0" smtClean="0"/>
              <a:t>a classroom </a:t>
            </a:r>
            <a:r>
              <a:rPr lang="en-US" sz="1800" b="1" dirty="0"/>
              <a:t>situation equally distressing. They soon learned that what they had thought </a:t>
            </a:r>
            <a:r>
              <a:rPr lang="en-US" sz="1800" b="1" dirty="0" smtClean="0"/>
              <a:t>to be </a:t>
            </a:r>
            <a:r>
              <a:rPr lang="en-US" sz="1800" b="1" dirty="0"/>
              <a:t>one of the universal human characteristics represented only a peculiarly American (</a:t>
            </a:r>
            <a:r>
              <a:rPr lang="en-US" sz="1800" b="1" dirty="0" smtClean="0"/>
              <a:t>or Western</a:t>
            </a:r>
            <a:r>
              <a:rPr lang="en-US" sz="1800" b="1" dirty="0"/>
              <a:t>) value</a:t>
            </a:r>
            <a:r>
              <a:rPr lang="en-US" sz="1800" b="1" dirty="0" smtClean="0"/>
              <a:t>.</a:t>
            </a:r>
            <a:endParaRPr lang="en-US" sz="1800" b="1"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78459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b="1" dirty="0"/>
              <a:t>Competition and Free Enterprise</a:t>
            </a:r>
          </a:p>
          <a:p>
            <a:r>
              <a:rPr lang="en-US" b="1" dirty="0"/>
              <a:t>Americans, valuing competition, have devised an economic system to go with it -- free enterprise. Americans feel very strongly that a highly competitive economy will bring out the best in its people and ultimately, that the society which fosters competition will progress most rapidly. If you look for it, you will see evidence in all areas -- even in fields as diverse as medicine, the arts, education, and sports -- that free enterprise is the approach most often preferred in America.</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5025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Future Orientation</a:t>
            </a:r>
          </a:p>
          <a:p>
            <a:r>
              <a:rPr lang="en-US" sz="1600" b="1" dirty="0"/>
              <a:t>Valuing the future and the improvements Americans are sure the future will </a:t>
            </a:r>
            <a:r>
              <a:rPr lang="en-US" sz="1600" b="1" dirty="0" smtClean="0"/>
              <a:t>bring means </a:t>
            </a:r>
            <a:r>
              <a:rPr lang="en-US" sz="1600" b="1" dirty="0"/>
              <a:t>that they devalue the past and are, to a large extent, unconscious of the </a:t>
            </a:r>
            <a:r>
              <a:rPr lang="en-US" sz="1600" b="1" dirty="0" smtClean="0"/>
              <a:t>present. Even </a:t>
            </a:r>
            <a:r>
              <a:rPr lang="en-US" sz="1600" b="1" dirty="0"/>
              <a:t>a happy present goes largely unnoticed because, happy as it may be, Americans </a:t>
            </a:r>
            <a:r>
              <a:rPr lang="en-US" sz="1600" b="1" dirty="0" smtClean="0"/>
              <a:t>have traditionally </a:t>
            </a:r>
            <a:r>
              <a:rPr lang="en-US" sz="1600" b="1" dirty="0"/>
              <a:t>been hopeful that the future would bring even greater happiness. Almost </a:t>
            </a:r>
            <a:r>
              <a:rPr lang="en-US" sz="1600" b="1" dirty="0" smtClean="0"/>
              <a:t>all energy </a:t>
            </a:r>
            <a:r>
              <a:rPr lang="en-US" sz="1600" b="1" dirty="0"/>
              <a:t>is directed toward realizing that better future. At best, the present condition is </a:t>
            </a:r>
            <a:r>
              <a:rPr lang="en-US" sz="1600" b="1" dirty="0" smtClean="0"/>
              <a:t>seen as </a:t>
            </a:r>
            <a:r>
              <a:rPr lang="en-US" sz="1600" b="1" dirty="0"/>
              <a:t>preparatory to a later and greater event, which will eventually culminate in </a:t>
            </a:r>
            <a:r>
              <a:rPr lang="en-US" sz="1600" b="1" dirty="0" smtClean="0"/>
              <a:t>something even </a:t>
            </a:r>
            <a:r>
              <a:rPr lang="en-US" sz="1600" b="1" dirty="0"/>
              <a:t>more worthwhile.</a:t>
            </a:r>
          </a:p>
          <a:p>
            <a:r>
              <a:rPr lang="en-US" sz="1600" b="1" dirty="0"/>
              <a:t>Since Americans have been taught (in value #1) to believe that Man, and not Fate</a:t>
            </a:r>
            <a:r>
              <a:rPr lang="en-US" sz="1600" b="1" dirty="0" smtClean="0"/>
              <a:t>, can </a:t>
            </a:r>
            <a:r>
              <a:rPr lang="en-US" sz="1600" b="1" dirty="0"/>
              <a:t>and should be the one who controls the environment, this has made them very good </a:t>
            </a:r>
            <a:r>
              <a:rPr lang="en-US" sz="1600" b="1" dirty="0" smtClean="0"/>
              <a:t>at planning </a:t>
            </a:r>
            <a:r>
              <a:rPr lang="en-US" sz="1600" b="1" dirty="0"/>
              <a:t>and executing short-term projects. This ability, in turn, has caused Americans </a:t>
            </a:r>
            <a:r>
              <a:rPr lang="en-US" sz="1600" b="1" dirty="0" smtClean="0"/>
              <a:t>to be </a:t>
            </a:r>
            <a:r>
              <a:rPr lang="en-US" sz="1600" b="1" dirty="0"/>
              <a:t>invited to all corners of the earth to plan and achieve the miracles which their </a:t>
            </a:r>
            <a:r>
              <a:rPr lang="en-US" sz="1600" b="1" dirty="0" smtClean="0"/>
              <a:t>goal setting can </a:t>
            </a:r>
            <a:r>
              <a:rPr lang="en-US" sz="1600" b="1" dirty="0"/>
              <a:t>produce</a:t>
            </a:r>
            <a:r>
              <a:rPr lang="en-US" sz="1600" b="1" dirty="0" smtClean="0"/>
              <a:t>.</a:t>
            </a:r>
            <a:endParaRPr lang="en-US" sz="1600" b="1"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109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8529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84188"/>
            <a:ext cx="7556500" cy="735012"/>
          </a:xfrm>
        </p:spPr>
        <p:txBody>
          <a:bodyPr/>
          <a:lstStyle/>
          <a:p>
            <a:pPr algn="ctr"/>
            <a:r>
              <a:rPr lang="en-US" sz="3200" dirty="0" smtClean="0"/>
              <a:t>Culture as an “Onion”</a:t>
            </a:r>
            <a:endParaRPr lang="en-US" sz="3200" dirty="0"/>
          </a:p>
        </p:txBody>
      </p:sp>
      <p:sp>
        <p:nvSpPr>
          <p:cNvPr id="9" name="TextBox 8"/>
          <p:cNvSpPr txBox="1"/>
          <p:nvPr/>
        </p:nvSpPr>
        <p:spPr>
          <a:xfrm>
            <a:off x="2819400" y="1447800"/>
            <a:ext cx="5334000" cy="4524316"/>
          </a:xfrm>
          <a:prstGeom prst="rect">
            <a:avLst/>
          </a:prstGeom>
          <a:noFill/>
        </p:spPr>
        <p:txBody>
          <a:bodyPr wrap="square" rtlCol="0">
            <a:spAutoFit/>
          </a:bodyPr>
          <a:lstStyle/>
          <a:p>
            <a:pPr algn="l"/>
            <a:r>
              <a:rPr lang="en-US" sz="1600" b="0" dirty="0"/>
              <a:t>Think of culture as an </a:t>
            </a:r>
            <a:r>
              <a:rPr lang="en-US" sz="1600" b="0" dirty="0" smtClean="0"/>
              <a:t>onion.</a:t>
            </a:r>
            <a:r>
              <a:rPr lang="en-US" sz="1600" b="0" dirty="0"/>
              <a:t> </a:t>
            </a:r>
            <a:r>
              <a:rPr lang="en-US" sz="1600" b="0" dirty="0" smtClean="0"/>
              <a:t>Many</a:t>
            </a:r>
            <a:r>
              <a:rPr lang="en-US" sz="1600" b="0" dirty="0"/>
              <a:t>, many layers make up</a:t>
            </a:r>
          </a:p>
          <a:p>
            <a:pPr algn="l"/>
            <a:r>
              <a:rPr lang="en-US" sz="1600" b="0" dirty="0"/>
              <a:t>an onion. Culture is similar, in that our values and </a:t>
            </a:r>
            <a:r>
              <a:rPr lang="en-US" sz="1600" b="0" dirty="0" smtClean="0"/>
              <a:t>behaviors</a:t>
            </a:r>
            <a:r>
              <a:rPr lang="en-US" sz="1600" b="0" dirty="0"/>
              <a:t> </a:t>
            </a:r>
            <a:r>
              <a:rPr lang="en-US" sz="1600" b="0" dirty="0" smtClean="0"/>
              <a:t>have </a:t>
            </a:r>
            <a:r>
              <a:rPr lang="en-US" sz="1600" b="0" dirty="0"/>
              <a:t>many different layers. </a:t>
            </a:r>
            <a:endParaRPr lang="en-US" sz="1600" b="0" dirty="0" smtClean="0"/>
          </a:p>
          <a:p>
            <a:pPr algn="l"/>
            <a:endParaRPr lang="en-US" sz="1600" b="0" dirty="0"/>
          </a:p>
          <a:p>
            <a:pPr algn="l"/>
            <a:r>
              <a:rPr lang="en-US" sz="1600" b="0" dirty="0" smtClean="0"/>
              <a:t>Try drawing </a:t>
            </a:r>
            <a:r>
              <a:rPr lang="en-US" sz="1600" b="0" dirty="0"/>
              <a:t>a mind </a:t>
            </a:r>
            <a:r>
              <a:rPr lang="en-US" sz="1600" b="0" dirty="0" smtClean="0"/>
              <a:t>map that </a:t>
            </a:r>
            <a:r>
              <a:rPr lang="en-US" sz="1600" b="0" dirty="0"/>
              <a:t>describes </a:t>
            </a:r>
            <a:r>
              <a:rPr lang="en-US" sz="1600" b="0" dirty="0" smtClean="0"/>
              <a:t>your </a:t>
            </a:r>
            <a:r>
              <a:rPr lang="en-US" sz="1600" b="0" dirty="0"/>
              <a:t>own </a:t>
            </a:r>
            <a:r>
              <a:rPr lang="en-US" sz="1600" b="0" dirty="0" smtClean="0"/>
              <a:t>layers of culture.</a:t>
            </a:r>
          </a:p>
          <a:p>
            <a:pPr algn="l"/>
            <a:endParaRPr lang="en-US" sz="1600" b="0" dirty="0"/>
          </a:p>
          <a:p>
            <a:pPr marL="342900" indent="-342900" algn="l">
              <a:buFont typeface="+mj-lt"/>
              <a:buAutoNum type="arabicPeriod"/>
            </a:pPr>
            <a:r>
              <a:rPr lang="en-US" sz="1600" dirty="0"/>
              <a:t>Inner layer: </a:t>
            </a:r>
            <a:r>
              <a:rPr lang="en-US" sz="1600" b="0" dirty="0"/>
              <a:t>Cultural identity</a:t>
            </a:r>
          </a:p>
          <a:p>
            <a:pPr marL="342900" indent="-342900" algn="l">
              <a:buFont typeface="+mj-lt"/>
              <a:buAutoNum type="arabicPeriod"/>
            </a:pPr>
            <a:r>
              <a:rPr lang="en-US" sz="1600" dirty="0"/>
              <a:t>Second layer: </a:t>
            </a:r>
            <a:r>
              <a:rPr lang="en-US" sz="1600" b="0" dirty="0"/>
              <a:t>Race, gender, religion</a:t>
            </a:r>
            <a:r>
              <a:rPr lang="en-US" sz="1600" b="0" dirty="0" smtClean="0"/>
              <a:t>, </a:t>
            </a:r>
            <a:r>
              <a:rPr lang="en-US" sz="1600" b="0" dirty="0"/>
              <a:t>ethnicity, </a:t>
            </a:r>
            <a:r>
              <a:rPr lang="en-US" sz="1600" b="0" dirty="0" smtClean="0"/>
              <a:t>social class</a:t>
            </a:r>
            <a:r>
              <a:rPr lang="en-US" sz="1600" b="0" dirty="0"/>
              <a:t>, sexuality, age, mental and physical ability</a:t>
            </a:r>
          </a:p>
          <a:p>
            <a:pPr marL="342900" indent="-342900" algn="l">
              <a:buFont typeface="+mj-lt"/>
              <a:buAutoNum type="arabicPeriod"/>
            </a:pPr>
            <a:r>
              <a:rPr lang="en-US" sz="1600" dirty="0"/>
              <a:t>Third layer: </a:t>
            </a:r>
            <a:r>
              <a:rPr lang="en-US" sz="1600" b="0" dirty="0"/>
              <a:t>Communication, motivation, perceptions, attitudes</a:t>
            </a:r>
            <a:r>
              <a:rPr lang="en-US" sz="1600" b="0" dirty="0" smtClean="0"/>
              <a:t>, personality</a:t>
            </a:r>
            <a:endParaRPr lang="en-US" sz="1600" b="0" dirty="0"/>
          </a:p>
          <a:p>
            <a:pPr marL="342900" indent="-342900" algn="l">
              <a:buFont typeface="+mj-lt"/>
              <a:buAutoNum type="arabicPeriod"/>
            </a:pPr>
            <a:r>
              <a:rPr lang="en-US" sz="1600" dirty="0"/>
              <a:t>Fourth layer: </a:t>
            </a:r>
            <a:r>
              <a:rPr lang="en-US" sz="1600" b="0" dirty="0"/>
              <a:t>Occupation/career, religion, education, citizenship</a:t>
            </a:r>
            <a:r>
              <a:rPr lang="en-US" sz="1600" b="0" dirty="0" smtClean="0"/>
              <a:t>, generation </a:t>
            </a:r>
            <a:r>
              <a:rPr lang="en-US" sz="1600" b="0" dirty="0"/>
              <a:t>(1st, 2nd, 3rd), language, political ideology</a:t>
            </a:r>
            <a:r>
              <a:rPr lang="en-US" sz="1600" b="0" dirty="0" smtClean="0"/>
              <a:t>, region </a:t>
            </a:r>
            <a:r>
              <a:rPr lang="en-US" sz="1600" b="0" dirty="0"/>
              <a:t>(province), urban/rural, immigrant status </a:t>
            </a:r>
            <a:r>
              <a:rPr lang="en-US" sz="1600" b="0" dirty="0" smtClean="0"/>
              <a:t>and age </a:t>
            </a:r>
            <a:r>
              <a:rPr lang="en-US" sz="1600" b="0" dirty="0"/>
              <a:t>at immigration, majority/minority group </a:t>
            </a:r>
            <a:r>
              <a:rPr lang="en-US" sz="1600" b="0" dirty="0" smtClean="0"/>
              <a:t>membership.</a:t>
            </a:r>
            <a:endParaRPr lang="en-US" sz="1600" dirty="0"/>
          </a:p>
        </p:txBody>
      </p:sp>
      <p:pic>
        <p:nvPicPr>
          <p:cNvPr id="11" name="Picture 10" descr="Screen shot 2014-07-15 at 2.45.0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981200"/>
            <a:ext cx="2477386" cy="2971800"/>
          </a:xfrm>
          <a:prstGeom prst="rect">
            <a:avLst/>
          </a:prstGeom>
        </p:spPr>
      </p:pic>
      <p:sp>
        <p:nvSpPr>
          <p:cNvPr id="3" name="Footer Placeholder 2"/>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12CDFB66-EF21-CF4E-A170-F1EA039F6C64}" type="slidenum">
              <a:rPr lang="en-US" smtClean="0"/>
              <a:pPr>
                <a:defRPr/>
              </a:pPr>
              <a:t>11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02650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r>
              <a:rPr lang="en-US" sz="1800" b="1" dirty="0"/>
              <a:t>If you come from a culture such as those in the traditional Moslem world, where talking about or actively planning the future is felt to be futile, even sinful, activity, you will have not only philosophical problems with this very American characteristic but religious objections as well. Yet it is something you will have to learn to live with, for all around you Americans will be looking toward the future and what it will bring.</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55476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Action/Work Orientation</a:t>
            </a:r>
          </a:p>
          <a:p>
            <a:r>
              <a:rPr lang="en-US" sz="1600" b="1" dirty="0"/>
              <a:t>“Don’t just stand there,” goes a typical bit of American advice, “do something!</a:t>
            </a:r>
            <a:r>
              <a:rPr lang="en-US" sz="1600" b="1" dirty="0" smtClean="0"/>
              <a:t>” This </a:t>
            </a:r>
            <a:r>
              <a:rPr lang="en-US" sz="1600" b="1" dirty="0"/>
              <a:t>expression is normally used in a crisis situation, yet, in a sense, it describes </a:t>
            </a:r>
            <a:r>
              <a:rPr lang="en-US" sz="1600" b="1" dirty="0" smtClean="0"/>
              <a:t>most Americans</a:t>
            </a:r>
            <a:r>
              <a:rPr lang="en-US" sz="1600" b="1" dirty="0"/>
              <a:t>’ entire waking life, where action -- any action -- is seen to be superior </a:t>
            </a:r>
            <a:r>
              <a:rPr lang="en-US" sz="1600" b="1" dirty="0" smtClean="0"/>
              <a:t>to inaction</a:t>
            </a:r>
            <a:r>
              <a:rPr lang="en-US" sz="1600" b="1" dirty="0"/>
              <a:t>. </a:t>
            </a:r>
            <a:endParaRPr lang="en-US" sz="1600" b="1" dirty="0" smtClean="0"/>
          </a:p>
          <a:p>
            <a:r>
              <a:rPr lang="en-US" sz="1600" b="1" dirty="0" smtClean="0"/>
              <a:t>Americans </a:t>
            </a:r>
            <a:r>
              <a:rPr lang="en-US" sz="1600" b="1" dirty="0"/>
              <a:t>routinely plan and schedule an extremely active day. Any </a:t>
            </a:r>
            <a:r>
              <a:rPr lang="en-US" sz="1600" b="1" dirty="0" smtClean="0"/>
              <a:t>relaxation must </a:t>
            </a:r>
            <a:r>
              <a:rPr lang="en-US" sz="1600" b="1" dirty="0"/>
              <a:t>be limited in time, pre-planned, and aimed at “recreating” their ability to </a:t>
            </a:r>
            <a:r>
              <a:rPr lang="en-US" sz="1600" b="1" dirty="0" smtClean="0"/>
              <a:t>work harder </a:t>
            </a:r>
            <a:r>
              <a:rPr lang="en-US" sz="1600" b="1" dirty="0"/>
              <a:t>and more productively once the recreation is over. </a:t>
            </a:r>
            <a:endParaRPr lang="en-US" sz="1600" b="1" dirty="0" smtClean="0"/>
          </a:p>
          <a:p>
            <a:r>
              <a:rPr lang="en-US" sz="1600" b="1" dirty="0" smtClean="0"/>
              <a:t>Americans </a:t>
            </a:r>
            <a:r>
              <a:rPr lang="en-US" sz="1600" b="1" dirty="0"/>
              <a:t>believe </a:t>
            </a:r>
            <a:r>
              <a:rPr lang="en-US" sz="1600" b="1" dirty="0" smtClean="0"/>
              <a:t>leisure activities </a:t>
            </a:r>
            <a:r>
              <a:rPr lang="en-US" sz="1600" b="1" dirty="0"/>
              <a:t>should assume a relatively small portion of one’s total life. People think that it </a:t>
            </a:r>
            <a:r>
              <a:rPr lang="en-US" sz="1600" b="1" dirty="0" smtClean="0"/>
              <a:t>is “</a:t>
            </a:r>
            <a:r>
              <a:rPr lang="en-US" sz="1600" b="1" dirty="0"/>
              <a:t>sinful” to “waste one’s time,” “to sit around doing nothing,” or just to “daydream.”</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21007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r>
              <a:rPr lang="en-US" sz="1600" b="1" dirty="0"/>
              <a:t>Such a “no nonsense” attitude toward life has created many people who have </a:t>
            </a:r>
            <a:r>
              <a:rPr lang="en-US" sz="1600" b="1" dirty="0" smtClean="0"/>
              <a:t>come to </a:t>
            </a:r>
            <a:r>
              <a:rPr lang="en-US" sz="1600" b="1" dirty="0"/>
              <a:t>be known as “workaholics,” or people who are addicted to their work, who </a:t>
            </a:r>
            <a:r>
              <a:rPr lang="en-US" sz="1600" b="1" dirty="0" smtClean="0"/>
              <a:t>think constantly </a:t>
            </a:r>
            <a:r>
              <a:rPr lang="en-US" sz="1600" b="1" dirty="0"/>
              <a:t>about their jobs and who are frustrated if they are kept away from them, </a:t>
            </a:r>
            <a:r>
              <a:rPr lang="en-US" sz="1600" b="1" dirty="0" smtClean="0"/>
              <a:t>even during </a:t>
            </a:r>
            <a:r>
              <a:rPr lang="en-US" sz="1600" b="1" dirty="0"/>
              <a:t>their evening hours and weekends.</a:t>
            </a:r>
          </a:p>
          <a:p>
            <a:r>
              <a:rPr lang="en-US" sz="1600" b="1" dirty="0"/>
              <a:t>The workaholic syndrome, in turn, causes Americans to identify themselves </a:t>
            </a:r>
            <a:r>
              <a:rPr lang="en-US" sz="1600" b="1" dirty="0" smtClean="0"/>
              <a:t>wholly with </a:t>
            </a:r>
            <a:r>
              <a:rPr lang="en-US" sz="1600" b="1" dirty="0"/>
              <a:t>their professions. The first question one American will ask another American </a:t>
            </a:r>
            <a:r>
              <a:rPr lang="en-US" sz="1600" b="1" dirty="0" smtClean="0"/>
              <a:t>when meeting </a:t>
            </a:r>
            <a:r>
              <a:rPr lang="en-US" sz="1600" b="1" dirty="0"/>
              <a:t>for the first time is related to his or her work: “What do you do?,” “Where do </a:t>
            </a:r>
            <a:r>
              <a:rPr lang="en-US" sz="1600" b="1" dirty="0" smtClean="0"/>
              <a:t>you work</a:t>
            </a:r>
            <a:r>
              <a:rPr lang="en-US" sz="1600" b="1" dirty="0"/>
              <a:t>?,” or “Who (what company) are you with?”</a:t>
            </a:r>
          </a:p>
          <a:p>
            <a:r>
              <a:rPr lang="en-US" sz="1600" b="1" dirty="0"/>
              <a:t>And when such a person finally goes on vacation, even the vacation will be </a:t>
            </a:r>
            <a:r>
              <a:rPr lang="en-US" sz="1600" b="1" dirty="0" smtClean="0"/>
              <a:t>carefully planned</a:t>
            </a:r>
            <a:r>
              <a:rPr lang="en-US" sz="1600" b="1" dirty="0"/>
              <a:t>, very busy and </a:t>
            </a:r>
            <a:r>
              <a:rPr lang="en-US" sz="1600" b="1" dirty="0" smtClean="0"/>
              <a:t>active. America </a:t>
            </a:r>
            <a:r>
              <a:rPr lang="en-US" sz="1600" b="1" dirty="0"/>
              <a:t>may be one of the few countries in the world where it seems reasonable </a:t>
            </a:r>
            <a:r>
              <a:rPr lang="en-US" sz="1600" b="1" dirty="0" smtClean="0"/>
              <a:t>to speak </a:t>
            </a:r>
            <a:r>
              <a:rPr lang="en-US" sz="1600" b="1" dirty="0"/>
              <a:t>about the “dignity of human labor,” meaning by that, hard, physical labor. In</a:t>
            </a:r>
          </a:p>
          <a:p>
            <a:r>
              <a:rPr lang="en-US" sz="1600" b="1" dirty="0"/>
              <a:t>America, even corporation presidents will engage in physical labor from time to time </a:t>
            </a:r>
            <a:r>
              <a:rPr lang="en-US" sz="1600" b="1" dirty="0" smtClean="0"/>
              <a:t>and gain</a:t>
            </a:r>
            <a:r>
              <a:rPr lang="en-US" sz="1600" b="1" dirty="0"/>
              <a:t>, rather than lose, respect from others for such action.</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741494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Informality</a:t>
            </a:r>
          </a:p>
          <a:p>
            <a:r>
              <a:rPr lang="en-US" sz="1400" b="1" dirty="0"/>
              <a:t>If you come from a more formal society, you will likely find Americans to </a:t>
            </a:r>
            <a:r>
              <a:rPr lang="en-US" sz="1400" b="1" dirty="0" smtClean="0"/>
              <a:t>be extremely </a:t>
            </a:r>
            <a:r>
              <a:rPr lang="en-US" sz="1400" b="1" dirty="0"/>
              <a:t>informal, and you will probably feel, even disrespectful of those in </a:t>
            </a:r>
            <a:r>
              <a:rPr lang="en-US" sz="1400" b="1" dirty="0" smtClean="0"/>
              <a:t>authority. Americans </a:t>
            </a:r>
            <a:r>
              <a:rPr lang="en-US" sz="1400" b="1" dirty="0"/>
              <a:t>are one of the most informal and casual people in the world, even </a:t>
            </a:r>
            <a:r>
              <a:rPr lang="en-US" sz="1400" b="1" dirty="0" smtClean="0"/>
              <a:t>when compared </a:t>
            </a:r>
            <a:r>
              <a:rPr lang="en-US" sz="1400" b="1" dirty="0"/>
              <a:t>to their near relative -- the Western European.</a:t>
            </a:r>
          </a:p>
          <a:p>
            <a:r>
              <a:rPr lang="en-US" sz="1400" b="1" dirty="0"/>
              <a:t>As one example of this informality, American bosses often urge their employees </a:t>
            </a:r>
            <a:r>
              <a:rPr lang="en-US" sz="1400" b="1" dirty="0" smtClean="0"/>
              <a:t>to call </a:t>
            </a:r>
            <a:r>
              <a:rPr lang="en-US" sz="1400" b="1" dirty="0"/>
              <a:t>them by their first names and even feel uncomfortable if they are called by the </a:t>
            </a:r>
            <a:r>
              <a:rPr lang="en-US" sz="1400" b="1" dirty="0" smtClean="0"/>
              <a:t>title “</a:t>
            </a:r>
            <a:r>
              <a:rPr lang="en-US" sz="1400" b="1" dirty="0"/>
              <a:t>Mr.” or “Mrs.”</a:t>
            </a:r>
          </a:p>
          <a:p>
            <a:r>
              <a:rPr lang="en-US" sz="1400" b="1" dirty="0"/>
              <a:t>Dress is another area where American informality will be most noticeable, </a:t>
            </a:r>
            <a:r>
              <a:rPr lang="en-US" sz="1400" b="1" dirty="0" smtClean="0"/>
              <a:t>perhaps even </a:t>
            </a:r>
            <a:r>
              <a:rPr lang="en-US" sz="1400" b="1" dirty="0"/>
              <a:t>shocking. One can go to a symphony performance, for example, in any </a:t>
            </a:r>
            <a:r>
              <a:rPr lang="en-US" sz="1400" b="1" dirty="0" smtClean="0"/>
              <a:t>large American </a:t>
            </a:r>
            <a:r>
              <a:rPr lang="en-US" sz="1400" b="1" dirty="0"/>
              <a:t>city nowadays and find some people in the audience dressed in </a:t>
            </a:r>
            <a:r>
              <a:rPr lang="en-US" sz="1400" b="1" dirty="0" smtClean="0"/>
              <a:t>blue jeans and tieless</a:t>
            </a:r>
            <a:r>
              <a:rPr lang="en-US" sz="1400" b="1" dirty="0"/>
              <a:t>, short-sleeved shirts.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65864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r>
              <a:rPr lang="en-US" sz="1800" b="1" dirty="0"/>
              <a:t>Informality is also apparent in Americans’ greetings. The more formal “How </a:t>
            </a:r>
            <a:r>
              <a:rPr lang="en-US" sz="1800" b="1" dirty="0" smtClean="0"/>
              <a:t>are you</a:t>
            </a:r>
            <a:r>
              <a:rPr lang="en-US" sz="1800" b="1" dirty="0"/>
              <a:t>?” has largely been replaced with an informal “Hi.” This is as likely to be used to </a:t>
            </a:r>
            <a:r>
              <a:rPr lang="en-US" sz="1800" b="1" dirty="0" smtClean="0"/>
              <a:t>one’s superior </a:t>
            </a:r>
            <a:r>
              <a:rPr lang="en-US" sz="1800" b="1" dirty="0"/>
              <a:t>as to one’s best friend.</a:t>
            </a:r>
          </a:p>
          <a:p>
            <a:r>
              <a:rPr lang="en-US" sz="1800" b="1" dirty="0"/>
              <a:t>If you are a highly placed official in your own country, you will probably, at first</a:t>
            </a:r>
            <a:r>
              <a:rPr lang="en-US" sz="1800" b="1" dirty="0" smtClean="0"/>
              <a:t>, find </a:t>
            </a:r>
            <a:r>
              <a:rPr lang="en-US" sz="1800" b="1" dirty="0"/>
              <a:t>such informality to be very unsettling. Americans, on the other hand, would </a:t>
            </a:r>
            <a:r>
              <a:rPr lang="en-US" sz="1800" b="1" dirty="0" smtClean="0"/>
              <a:t>consider such </a:t>
            </a:r>
            <a:r>
              <a:rPr lang="en-US" sz="1800" b="1" dirty="0"/>
              <a:t>informality as a compliment! Certainly it is not intended as an insult and should </a:t>
            </a:r>
            <a:r>
              <a:rPr lang="en-US" sz="1800" b="1" dirty="0" smtClean="0"/>
              <a:t>not be </a:t>
            </a:r>
            <a:r>
              <a:rPr lang="en-US" sz="1800" b="1" dirty="0"/>
              <a:t>taken as such.</a:t>
            </a:r>
            <a:endParaRPr lang="en-US" sz="1400" b="1"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33468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Directness, Openness and Honesty</a:t>
            </a:r>
          </a:p>
          <a:p>
            <a:r>
              <a:rPr lang="en-US" sz="1400" b="1" dirty="0"/>
              <a:t>Many other countries have developed subtle, sometimes highly ritualistic, ways </a:t>
            </a:r>
            <a:r>
              <a:rPr lang="en-US" sz="1400" b="1" dirty="0" smtClean="0"/>
              <a:t>of informing </a:t>
            </a:r>
            <a:r>
              <a:rPr lang="en-US" sz="1400" b="1" dirty="0"/>
              <a:t>other people of unpleasant information. Americans, however, have </a:t>
            </a:r>
            <a:r>
              <a:rPr lang="en-US" sz="1400" b="1" dirty="0" smtClean="0"/>
              <a:t>always preferred </a:t>
            </a:r>
            <a:r>
              <a:rPr lang="en-US" sz="1400" b="1" dirty="0"/>
              <a:t>the direct approach. They are likely to be completely honest in delivering </a:t>
            </a:r>
            <a:r>
              <a:rPr lang="en-US" sz="1400" b="1" dirty="0" smtClean="0"/>
              <a:t>their negative </a:t>
            </a:r>
            <a:r>
              <a:rPr lang="en-US" sz="1400" b="1" dirty="0"/>
              <a:t>evaluations. If you come from a society which uses the indirect manner </a:t>
            </a:r>
            <a:r>
              <a:rPr lang="en-US" sz="1400" b="1" dirty="0" smtClean="0"/>
              <a:t>of conveying </a:t>
            </a:r>
            <a:r>
              <a:rPr lang="en-US" sz="1400" b="1" dirty="0"/>
              <a:t>bad news or uncomplimentary evaluations, you will be shocked at </a:t>
            </a:r>
            <a:r>
              <a:rPr lang="en-US" sz="1400" b="1" dirty="0" smtClean="0"/>
              <a:t>Americans’ bluntness</a:t>
            </a:r>
            <a:r>
              <a:rPr lang="en-US" sz="1400" b="1" dirty="0"/>
              <a:t>.</a:t>
            </a:r>
          </a:p>
          <a:p>
            <a:r>
              <a:rPr lang="en-US" sz="1400" b="1" dirty="0"/>
              <a:t>If you come from a country where saving face is important, be assured </a:t>
            </a:r>
            <a:r>
              <a:rPr lang="en-US" sz="1400" b="1" dirty="0" smtClean="0"/>
              <a:t>that Americans </a:t>
            </a:r>
            <a:r>
              <a:rPr lang="en-US" sz="1400" b="1" dirty="0"/>
              <a:t>are not trying to make you lose face with their directness. It is important </a:t>
            </a:r>
            <a:r>
              <a:rPr lang="en-US" sz="1400" b="1" dirty="0" smtClean="0"/>
              <a:t>to realize </a:t>
            </a:r>
            <a:r>
              <a:rPr lang="en-US" sz="1400" b="1" dirty="0"/>
              <a:t>that an American would not, in such cases, lose face. The burden of adjustment, </a:t>
            </a:r>
            <a:r>
              <a:rPr lang="en-US" sz="1400" b="1" dirty="0" smtClean="0"/>
              <a:t>in all </a:t>
            </a:r>
            <a:r>
              <a:rPr lang="en-US" sz="1400" b="1" dirty="0"/>
              <a:t>cases while you are in this country, will be on you. </a:t>
            </a:r>
            <a:endParaRPr lang="en-US" sz="1400" b="1" dirty="0" smtClean="0"/>
          </a:p>
          <a:p>
            <a:r>
              <a:rPr lang="en-US" sz="1400" b="1" dirty="0" smtClean="0"/>
              <a:t>There </a:t>
            </a:r>
            <a:r>
              <a:rPr lang="en-US" sz="1400" b="1" dirty="0"/>
              <a:t>is no way to soften the blow </a:t>
            </a:r>
            <a:r>
              <a:rPr lang="en-US" sz="1400" b="1" dirty="0" smtClean="0"/>
              <a:t>of such </a:t>
            </a:r>
            <a:r>
              <a:rPr lang="en-US" sz="1400" b="1" dirty="0"/>
              <a:t>directness and openness if you are not used to it except to tell you that </a:t>
            </a:r>
            <a:r>
              <a:rPr lang="en-US" sz="1400" b="1" dirty="0" smtClean="0"/>
              <a:t>the rules have changed </a:t>
            </a:r>
            <a:r>
              <a:rPr lang="en-US" sz="1400" b="1" dirty="0"/>
              <a:t>while you are here. Indeed, Americans are trying to urge their fellow </a:t>
            </a:r>
            <a:r>
              <a:rPr lang="en-US" sz="1400" b="1" dirty="0" smtClean="0"/>
              <a:t>countrymen to </a:t>
            </a:r>
            <a:r>
              <a:rPr lang="en-US" sz="1400" b="1" dirty="0"/>
              <a:t>become even more open and direct. The large number of “assertiveness” </a:t>
            </a:r>
            <a:r>
              <a:rPr lang="en-US" sz="1400" b="1" dirty="0" smtClean="0"/>
              <a:t>training courses </a:t>
            </a:r>
            <a:r>
              <a:rPr lang="en-US" sz="1400" b="1" dirty="0"/>
              <a:t>which appeared in the United States in the late 1970s reflects such a commitment.</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63200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Directness, Openness and Honesty</a:t>
            </a:r>
          </a:p>
          <a:p>
            <a:r>
              <a:rPr lang="en-US" b="1" dirty="0"/>
              <a:t>Americans consider anything other than the most direct and open approach to </a:t>
            </a:r>
            <a:r>
              <a:rPr lang="en-US" b="1" dirty="0" smtClean="0"/>
              <a:t>be dishonest </a:t>
            </a:r>
            <a:r>
              <a:rPr lang="en-US" b="1" dirty="0"/>
              <a:t>and insincere and will quickly lose confidence in and distrust for anyone </a:t>
            </a:r>
            <a:r>
              <a:rPr lang="en-US" b="1" dirty="0" smtClean="0"/>
              <a:t>who hints </a:t>
            </a:r>
            <a:r>
              <a:rPr lang="en-US" b="1" dirty="0"/>
              <a:t>at what is intended rather than saying it outright. Anyone who, in the United States</a:t>
            </a:r>
            <a:r>
              <a:rPr lang="en-US" b="1" dirty="0" smtClean="0"/>
              <a:t>, chooses </a:t>
            </a:r>
            <a:r>
              <a:rPr lang="en-US" b="1" dirty="0"/>
              <a:t>to use an intermediary to deliver the message will also be considered </a:t>
            </a:r>
            <a:r>
              <a:rPr lang="en-US" b="1" dirty="0" smtClean="0"/>
              <a:t>manipulative and </a:t>
            </a:r>
            <a:r>
              <a:rPr lang="en-US" b="1" dirty="0"/>
              <a:t>untrustworthy.</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71353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Practicality and Efficiency</a:t>
            </a:r>
          </a:p>
          <a:p>
            <a:r>
              <a:rPr lang="en-US" sz="1400" b="1" dirty="0"/>
              <a:t>Americans have a reputation of being an extremely realistic, practical and </a:t>
            </a:r>
            <a:r>
              <a:rPr lang="en-US" sz="1400" b="1" dirty="0" smtClean="0"/>
              <a:t>efficient people</a:t>
            </a:r>
            <a:r>
              <a:rPr lang="en-US" sz="1400" b="1" dirty="0"/>
              <a:t>. The practical consideration is likely to be given highest priority in making </a:t>
            </a:r>
            <a:r>
              <a:rPr lang="en-US" sz="1400" b="1" dirty="0" smtClean="0"/>
              <a:t>any important </a:t>
            </a:r>
            <a:r>
              <a:rPr lang="en-US" sz="1400" b="1" dirty="0"/>
              <a:t>decision in the United States. Americans pride themselves in not being </a:t>
            </a:r>
            <a:r>
              <a:rPr lang="en-US" sz="1400" b="1" dirty="0" smtClean="0"/>
              <a:t>very philosophically </a:t>
            </a:r>
            <a:r>
              <a:rPr lang="en-US" sz="1400" b="1" dirty="0"/>
              <a:t>or theoretically oriented. If Americans would even admit to having </a:t>
            </a:r>
            <a:r>
              <a:rPr lang="en-US" sz="1400" b="1" dirty="0" smtClean="0"/>
              <a:t>a philosophy</a:t>
            </a:r>
            <a:r>
              <a:rPr lang="en-US" sz="1400" b="1" dirty="0"/>
              <a:t>, it would probably be that of pragmatism.</a:t>
            </a:r>
          </a:p>
          <a:p>
            <a:r>
              <a:rPr lang="en-US" sz="1400" b="1" dirty="0"/>
              <a:t>Will it make any money? Will it “pay its own way?” What can I gain from </a:t>
            </a:r>
            <a:r>
              <a:rPr lang="en-US" sz="1400" b="1" dirty="0" smtClean="0"/>
              <a:t>this practical </a:t>
            </a:r>
            <a:r>
              <a:rPr lang="en-US" sz="1400" b="1" dirty="0"/>
              <a:t>pursuit, not such questions as: Is it aesthetically pleasing? Will it be enjoyable?</a:t>
            </a:r>
            <a:r>
              <a:rPr lang="en-US" sz="1400" b="1" dirty="0" smtClean="0"/>
              <a:t>, or </a:t>
            </a:r>
            <a:r>
              <a:rPr lang="en-US" sz="1400" b="1" dirty="0"/>
              <a:t>Will it advance the cause of knowledge</a:t>
            </a:r>
            <a:r>
              <a:rPr lang="en-US" sz="1400" b="1" dirty="0" smtClean="0"/>
              <a:t>?</a:t>
            </a:r>
          </a:p>
          <a:p>
            <a:r>
              <a:rPr lang="en-US" sz="1400" b="1" dirty="0"/>
              <a:t>This practical, pragmatic orientation has caused Americans to contribute </a:t>
            </a:r>
            <a:r>
              <a:rPr lang="en-US" sz="1400" b="1" dirty="0" smtClean="0"/>
              <a:t>more inventions </a:t>
            </a:r>
            <a:r>
              <a:rPr lang="en-US" sz="1400" b="1" dirty="0"/>
              <a:t>to the world than any other country in human history. The love </a:t>
            </a:r>
            <a:r>
              <a:rPr lang="en-US" sz="1400" b="1" dirty="0" smtClean="0"/>
              <a:t>of “</a:t>
            </a:r>
            <a:r>
              <a:rPr lang="en-US" sz="1400" b="1" dirty="0"/>
              <a:t>practicality” has also caused Americans to view some professions more favorably </a:t>
            </a:r>
            <a:r>
              <a:rPr lang="en-US" sz="1400" b="1" dirty="0" smtClean="0"/>
              <a:t>than others</a:t>
            </a:r>
            <a:r>
              <a:rPr lang="en-US" sz="1400" b="1" dirty="0"/>
              <a:t>. Management and economics, for example, are much more popular in the </a:t>
            </a:r>
            <a:r>
              <a:rPr lang="en-US" sz="1400" b="1" dirty="0" smtClean="0"/>
              <a:t>United States </a:t>
            </a:r>
            <a:r>
              <a:rPr lang="en-US" sz="1400" b="1" dirty="0"/>
              <a:t>than philosophy or anthropology, law and medicine more valued than the </a:t>
            </a:r>
            <a:r>
              <a:rPr lang="en-US" sz="1400" b="1" dirty="0" smtClean="0"/>
              <a:t>arts.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71733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Practicality and Efficiency</a:t>
            </a:r>
          </a:p>
          <a:p>
            <a:r>
              <a:rPr lang="en-US" b="1" dirty="0"/>
              <a:t>Another way in which this favoring of the practical makes itself felt in the </a:t>
            </a:r>
            <a:r>
              <a:rPr lang="en-US" b="1" dirty="0" smtClean="0"/>
              <a:t>United States</a:t>
            </a:r>
            <a:r>
              <a:rPr lang="en-US" b="1" dirty="0"/>
              <a:t>, is a belittling of “emotional” and “subjective” evaluations in favor of “rational” </a:t>
            </a:r>
            <a:r>
              <a:rPr lang="en-US" b="1" dirty="0" smtClean="0"/>
              <a:t>and “</a:t>
            </a:r>
            <a:r>
              <a:rPr lang="en-US" b="1" dirty="0"/>
              <a:t>objective” assessments. Americans try to avoid being too sentimental in making </a:t>
            </a:r>
            <a:r>
              <a:rPr lang="en-US" b="1" dirty="0" smtClean="0"/>
              <a:t>their decisions</a:t>
            </a:r>
            <a:r>
              <a:rPr lang="en-US" b="1" dirty="0"/>
              <a:t>. They judge every situation “on its merits.” </a:t>
            </a:r>
            <a:endParaRPr lang="en-US" b="1" dirty="0" smtClean="0"/>
          </a:p>
          <a:p>
            <a:r>
              <a:rPr lang="en-US" b="1" dirty="0" smtClean="0"/>
              <a:t>The </a:t>
            </a:r>
            <a:r>
              <a:rPr lang="en-US" b="1" dirty="0"/>
              <a:t>popular American “trial-</a:t>
            </a:r>
            <a:r>
              <a:rPr lang="en-US" b="1" dirty="0" smtClean="0"/>
              <a:t>and error” approach </a:t>
            </a:r>
            <a:r>
              <a:rPr lang="en-US" b="1" dirty="0"/>
              <a:t>to problem-solving also reflects the practical. This approach </a:t>
            </a:r>
            <a:r>
              <a:rPr lang="en-US" b="1" dirty="0" smtClean="0"/>
              <a:t>suggests listing </a:t>
            </a:r>
            <a:r>
              <a:rPr lang="en-US" b="1" dirty="0"/>
              <a:t>several possible solutions to any given problem, then trying them out, one-by-one, </a:t>
            </a:r>
            <a:r>
              <a:rPr lang="en-US" b="1" dirty="0" smtClean="0"/>
              <a:t>to see </a:t>
            </a:r>
            <a:r>
              <a:rPr lang="en-US" b="1" dirty="0"/>
              <a:t>which is most effective.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021356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304800"/>
            <a:ext cx="7556500" cy="609600"/>
          </a:xfrm>
        </p:spPr>
        <p:txBody>
          <a:bodyPr/>
          <a:lstStyle/>
          <a:p>
            <a:r>
              <a:rPr lang="en-US" sz="3200" dirty="0" smtClean="0"/>
              <a:t>What Americans value:</a:t>
            </a:r>
            <a:endParaRPr lang="en-US" sz="3200" dirty="0"/>
          </a:p>
        </p:txBody>
      </p:sp>
      <p:sp>
        <p:nvSpPr>
          <p:cNvPr id="5" name="Content Placeholder 4"/>
          <p:cNvSpPr>
            <a:spLocks noGrp="1"/>
          </p:cNvSpPr>
          <p:nvPr>
            <p:ph idx="1"/>
          </p:nvPr>
        </p:nvSpPr>
        <p:spPr>
          <a:xfrm>
            <a:off x="498475" y="990600"/>
            <a:ext cx="7556500" cy="5486400"/>
          </a:xfrm>
        </p:spPr>
        <p:txBody>
          <a:bodyPr/>
          <a:lstStyle/>
          <a:p>
            <a:pPr marL="0" indent="0" algn="ctr">
              <a:buNone/>
            </a:pPr>
            <a:r>
              <a:rPr lang="en-US" sz="1800" b="1" dirty="0"/>
              <a:t>Materialism/Acquisitions</a:t>
            </a:r>
          </a:p>
          <a:p>
            <a:r>
              <a:rPr lang="en-US" sz="1400" b="1" dirty="0" smtClean="0"/>
              <a:t>Foreigners </a:t>
            </a:r>
            <a:r>
              <a:rPr lang="en-US" sz="1400" b="1" dirty="0"/>
              <a:t>generally consider Americans much more materialistic than </a:t>
            </a:r>
            <a:r>
              <a:rPr lang="en-US" sz="1400" b="1" dirty="0" smtClean="0"/>
              <a:t>Americans are </a:t>
            </a:r>
            <a:r>
              <a:rPr lang="en-US" sz="1400" b="1" dirty="0"/>
              <a:t>likely to consider themselves. Americans would like to think that their material </a:t>
            </a:r>
            <a:r>
              <a:rPr lang="en-US" sz="1400" b="1" dirty="0" smtClean="0"/>
              <a:t>objects are </a:t>
            </a:r>
            <a:r>
              <a:rPr lang="en-US" sz="1400" b="1" dirty="0"/>
              <a:t>just the natural benefits which always result from hard work and serious intent </a:t>
            </a:r>
            <a:r>
              <a:rPr lang="en-US" sz="1400" b="1" dirty="0" smtClean="0"/>
              <a:t>– a reward</a:t>
            </a:r>
            <a:r>
              <a:rPr lang="en-US" sz="1400" b="1" dirty="0"/>
              <a:t>, they think, which all people could enjoy were they as industrious and </a:t>
            </a:r>
            <a:r>
              <a:rPr lang="en-US" sz="1400" b="1" dirty="0" smtClean="0"/>
              <a:t>hardworking as </a:t>
            </a:r>
            <a:r>
              <a:rPr lang="en-US" sz="1400" b="1" dirty="0"/>
              <a:t>Americans.</a:t>
            </a:r>
          </a:p>
          <a:p>
            <a:r>
              <a:rPr lang="en-US" sz="1400" b="1" dirty="0"/>
              <a:t>But by any standard, Americans are materialistic. This means that they value </a:t>
            </a:r>
            <a:r>
              <a:rPr lang="en-US" sz="1400" b="1" dirty="0" smtClean="0"/>
              <a:t>and collect </a:t>
            </a:r>
            <a:r>
              <a:rPr lang="en-US" sz="1400" b="1" dirty="0"/>
              <a:t>more material objects than most people would ever dream of owning. It also </a:t>
            </a:r>
            <a:r>
              <a:rPr lang="en-US" sz="1400" b="1" dirty="0" smtClean="0"/>
              <a:t>means they </a:t>
            </a:r>
            <a:r>
              <a:rPr lang="en-US" sz="1400" b="1" dirty="0"/>
              <a:t>give higher priority to obtaining, maintaining and protecting their material </a:t>
            </a:r>
            <a:r>
              <a:rPr lang="en-US" sz="1400" b="1" dirty="0" smtClean="0"/>
              <a:t>objects than </a:t>
            </a:r>
            <a:r>
              <a:rPr lang="en-US" sz="1400" b="1" dirty="0"/>
              <a:t>they do in developing and enjoying interpersonal relationships.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119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547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lgn="ctr"/>
            <a:r>
              <a:rPr lang="en-US" sz="2800" dirty="0" smtClean="0"/>
              <a:t>First Priority:  Getting to Know </a:t>
            </a:r>
            <a:r>
              <a:rPr lang="en-US" sz="2800" dirty="0"/>
              <a:t>Yourself as a </a:t>
            </a:r>
            <a:r>
              <a:rPr lang="en-US" sz="2800" dirty="0" smtClean="0"/>
              <a:t>Learner, a Person and a Cultural Being</a:t>
            </a:r>
            <a:endParaRPr lang="en-US" sz="2800" dirty="0"/>
          </a:p>
        </p:txBody>
      </p:sp>
      <p:sp>
        <p:nvSpPr>
          <p:cNvPr id="106499" name="Rectangle 3"/>
          <p:cNvSpPr>
            <a:spLocks noGrp="1" noChangeArrowheads="1"/>
          </p:cNvSpPr>
          <p:nvPr>
            <p:ph type="body" idx="1"/>
          </p:nvPr>
        </p:nvSpPr>
        <p:spPr>
          <a:xfrm>
            <a:off x="498474" y="1600200"/>
            <a:ext cx="7578725" cy="4191000"/>
          </a:xfrm>
        </p:spPr>
        <p:txBody>
          <a:bodyPr/>
          <a:lstStyle/>
          <a:p>
            <a:pPr marL="0" indent="0" algn="ctr">
              <a:lnSpc>
                <a:spcPct val="80000"/>
              </a:lnSpc>
              <a:buNone/>
            </a:pPr>
            <a:r>
              <a:rPr lang="en-US" sz="2400" dirty="0" smtClean="0">
                <a:cs typeface="Calibri"/>
              </a:rPr>
              <a:t>Analyze Yourself Using</a:t>
            </a:r>
          </a:p>
          <a:p>
            <a:pPr>
              <a:lnSpc>
                <a:spcPct val="80000"/>
              </a:lnSpc>
              <a:buFontTx/>
              <a:buAutoNum type="arabicPeriod"/>
            </a:pPr>
            <a:r>
              <a:rPr lang="en-US" sz="2400" dirty="0" smtClean="0">
                <a:cs typeface="Calibri"/>
              </a:rPr>
              <a:t>Kolb</a:t>
            </a:r>
            <a:r>
              <a:rPr lang="ja-JP" altLang="en-US" sz="2400" dirty="0" smtClean="0">
                <a:cs typeface="Calibri"/>
              </a:rPr>
              <a:t>’</a:t>
            </a:r>
            <a:r>
              <a:rPr lang="en-US" sz="2400" dirty="0" smtClean="0">
                <a:cs typeface="Calibri"/>
              </a:rPr>
              <a:t>s </a:t>
            </a:r>
            <a:r>
              <a:rPr lang="en-US" sz="2400" dirty="0">
                <a:cs typeface="Calibri"/>
              </a:rPr>
              <a:t>Learning Styles Inventory (LSI)</a:t>
            </a:r>
          </a:p>
          <a:p>
            <a:pPr>
              <a:lnSpc>
                <a:spcPct val="80000"/>
              </a:lnSpc>
              <a:buFontTx/>
              <a:buAutoNum type="arabicPeriod"/>
            </a:pPr>
            <a:r>
              <a:rPr lang="en-US" sz="2400" dirty="0">
                <a:cs typeface="Calibri"/>
              </a:rPr>
              <a:t>The Keirsey Temperament Sorter/Myers-Briggs Type Indicator (MBTI)</a:t>
            </a:r>
          </a:p>
          <a:p>
            <a:pPr>
              <a:lnSpc>
                <a:spcPct val="80000"/>
              </a:lnSpc>
              <a:buFontTx/>
              <a:buAutoNum type="arabicPeriod"/>
            </a:pPr>
            <a:r>
              <a:rPr lang="en-US" sz="2400" dirty="0">
                <a:cs typeface="Calibri"/>
              </a:rPr>
              <a:t>Howard Gardner</a:t>
            </a:r>
            <a:r>
              <a:rPr lang="ja-JP" altLang="en-US" sz="2400" dirty="0">
                <a:cs typeface="Calibri"/>
              </a:rPr>
              <a:t>’</a:t>
            </a:r>
            <a:r>
              <a:rPr lang="en-US" sz="2400" dirty="0">
                <a:cs typeface="Calibri"/>
              </a:rPr>
              <a:t>s Multiple Intelligences (MI) Sorter</a:t>
            </a:r>
          </a:p>
          <a:p>
            <a:pPr>
              <a:lnSpc>
                <a:spcPct val="80000"/>
              </a:lnSpc>
              <a:buFontTx/>
              <a:buAutoNum type="arabicPeriod"/>
            </a:pPr>
            <a:r>
              <a:rPr lang="en-US" sz="2400" dirty="0">
                <a:cs typeface="Calibri"/>
              </a:rPr>
              <a:t>Barbe-Milone Perceptual Modality (PM) Checklist</a:t>
            </a:r>
          </a:p>
          <a:p>
            <a:pPr>
              <a:lnSpc>
                <a:spcPct val="80000"/>
              </a:lnSpc>
              <a:buFontTx/>
              <a:buNone/>
            </a:pPr>
            <a:endParaRPr lang="en-US" sz="2800" dirty="0"/>
          </a:p>
          <a:p>
            <a:pPr>
              <a:lnSpc>
                <a:spcPct val="80000"/>
              </a:lnSpc>
              <a:buFontTx/>
              <a:buNone/>
            </a:pPr>
            <a:endParaRPr lang="en-US" sz="1400" b="1" dirty="0">
              <a:solidFill>
                <a:schemeClr val="accent2"/>
              </a:solidFill>
            </a:endParaRPr>
          </a:p>
          <a:p>
            <a:pPr>
              <a:lnSpc>
                <a:spcPct val="80000"/>
              </a:lnSpc>
              <a:buFontTx/>
              <a:buNone/>
            </a:pPr>
            <a:endParaRPr lang="en-US" sz="1400" b="1" dirty="0">
              <a:solidFill>
                <a:schemeClr val="accent2"/>
              </a:solidFill>
            </a:endParaRPr>
          </a:p>
          <a:p>
            <a:pPr>
              <a:lnSpc>
                <a:spcPct val="80000"/>
              </a:lnSpc>
              <a:buFontTx/>
              <a:buNone/>
            </a:pPr>
            <a:endParaRPr lang="en-US" sz="16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430212"/>
          </a:xfrm>
        </p:spPr>
        <p:txBody>
          <a:bodyPr/>
          <a:lstStyle/>
          <a:p>
            <a:pPr algn="ctr"/>
            <a:r>
              <a:rPr lang="en-US" sz="2000" dirty="0" smtClean="0"/>
              <a:t>Managing a Conversation With Someone from Another Culture</a:t>
            </a:r>
            <a:endParaRPr lang="en-US" sz="2000" dirty="0"/>
          </a:p>
        </p:txBody>
      </p:sp>
      <p:sp>
        <p:nvSpPr>
          <p:cNvPr id="7" name="Content Placeholder 6"/>
          <p:cNvSpPr>
            <a:spLocks noGrp="1"/>
          </p:cNvSpPr>
          <p:nvPr>
            <p:ph idx="1"/>
          </p:nvPr>
        </p:nvSpPr>
        <p:spPr>
          <a:xfrm>
            <a:off x="498475" y="990600"/>
            <a:ext cx="7556500" cy="5410200"/>
          </a:xfrm>
        </p:spPr>
        <p:txBody>
          <a:bodyPr/>
          <a:lstStyle/>
          <a:p>
            <a:pPr marL="0" indent="0">
              <a:buNone/>
            </a:pPr>
            <a:r>
              <a:rPr lang="en-US" sz="1400" dirty="0" smtClean="0"/>
              <a:t>Managing a successful interaction can be a challenge even when we are speaking to someone from our own culture.  The proper use of language style and the chosen verbal and non-verbal interface can make or break an attempt to communicate interculturally.</a:t>
            </a:r>
          </a:p>
          <a:p>
            <a:pPr marL="400050" indent="-400050">
              <a:buFont typeface="+mj-lt"/>
              <a:buAutoNum type="romanUcPeriod"/>
            </a:pPr>
            <a:r>
              <a:rPr lang="en-US" sz="1400" dirty="0" smtClean="0"/>
              <a:t>Struggling the interaction.  One of the most boggling aspects of being in another culture is learning the subtle verbal and nonverbal cues which serve as the “steering and controlling” mechanisms in a conversation.</a:t>
            </a:r>
          </a:p>
          <a:p>
            <a:pPr marL="800100" lvl="2" indent="-342900">
              <a:buFont typeface="+mj-lt"/>
              <a:buAutoNum type="alphaUcPeriod"/>
            </a:pPr>
            <a:r>
              <a:rPr lang="en-US" sz="1400" dirty="0" smtClean="0"/>
              <a:t>Starting a Conversation:  Whether one is interested in developing a romantic relationship or a friendship deciding how to start the conversation is a primary step in the process.</a:t>
            </a:r>
          </a:p>
          <a:p>
            <a:pPr marL="1257300" lvl="4" indent="-342900">
              <a:buFont typeface="+mj-lt"/>
              <a:buAutoNum type="arabicPeriod"/>
            </a:pPr>
            <a:r>
              <a:rPr lang="en-US" sz="1400" dirty="0" smtClean="0"/>
              <a:t>Getting Attention:  What is the appropriate way to get someone’s attention in your culture?  Of the same sex? A stranger? A friend? Of the opposite sex? A stranger?  A friend? Does status make a difference?  Higher?  Lower?</a:t>
            </a:r>
          </a:p>
          <a:p>
            <a:pPr marL="1257300" lvl="4" indent="-342900">
              <a:buFont typeface="+mj-lt"/>
              <a:buAutoNum type="arabicPeriod"/>
            </a:pPr>
            <a:r>
              <a:rPr lang="en-US" sz="1400" dirty="0" smtClean="0"/>
              <a:t>Greetings:  What phrases are simply form or ritual?  How long should it take to greet someone?  Should you touch?</a:t>
            </a:r>
          </a:p>
          <a:p>
            <a:pPr marL="1257300" lvl="4" indent="-342900">
              <a:buFont typeface="+mj-lt"/>
              <a:buAutoNum type="arabicPeriod"/>
            </a:pPr>
            <a:r>
              <a:rPr lang="en-US" sz="1400" dirty="0" smtClean="0"/>
              <a:t>Topics of Conversation:  What is okay to talk about with a stranger?  A casual acquaintance? A close friend?</a:t>
            </a:r>
          </a:p>
          <a:p>
            <a:pPr marL="800100" lvl="2" indent="-342900">
              <a:buFont typeface="+mj-lt"/>
              <a:buAutoNum type="alphaUcPeriod"/>
            </a:pPr>
            <a:r>
              <a:rPr lang="en-US" sz="1400" dirty="0" smtClean="0"/>
              <a:t>Turn Taking:  Sometimes it is difficult to know just when it is your turn to speak.</a:t>
            </a:r>
          </a:p>
          <a:p>
            <a:pPr marL="1257300" lvl="4" indent="-342900">
              <a:buFont typeface="+mj-lt"/>
              <a:buAutoNum type="arabicPeriod"/>
            </a:pPr>
            <a:r>
              <a:rPr lang="en-US" sz="1400" dirty="0" smtClean="0"/>
              <a:t>Interrupting:  Is it ever okay?  When is it not okay?</a:t>
            </a:r>
          </a:p>
          <a:p>
            <a:pPr marL="1257300" lvl="4" indent="-342900">
              <a:buFont typeface="+mj-lt"/>
              <a:buAutoNum type="arabicPeriod"/>
            </a:pPr>
            <a:r>
              <a:rPr lang="en-US" sz="1400" dirty="0" smtClean="0"/>
              <a:t>Silences:  Do they help or hinder and interaction?  How long can you be silent or pause in a conversation before people will become uneasy?</a:t>
            </a:r>
          </a:p>
          <a:p>
            <a:pPr marL="1257300" lvl="4" indent="-342900">
              <a:buFont typeface="+mj-lt"/>
              <a:buAutoNum type="arabicPeriod"/>
            </a:pPr>
            <a:endParaRPr lang="en-US" sz="1400" dirty="0" smtClean="0"/>
          </a:p>
          <a:p>
            <a:pPr marL="1257300" lvl="4" indent="-342900">
              <a:buFont typeface="+mj-lt"/>
              <a:buAutoNum type="arabicPeriod"/>
            </a:pPr>
            <a:endParaRPr lang="en-US" sz="1400" dirty="0" smtClean="0"/>
          </a:p>
          <a:p>
            <a:pPr marL="1257300" lvl="4" indent="-342900">
              <a:buFont typeface="+mj-lt"/>
              <a:buAutoNum type="arabicPeriod"/>
            </a:pPr>
            <a:endParaRPr lang="en-US" sz="1600" dirty="0"/>
          </a:p>
        </p:txBody>
      </p:sp>
      <p:sp>
        <p:nvSpPr>
          <p:cNvPr id="5" name="Footer Placeholder 4"/>
          <p:cNvSpPr>
            <a:spLocks noGrp="1"/>
          </p:cNvSpPr>
          <p:nvPr>
            <p:ph type="ftr" sz="quarter" idx="11"/>
          </p:nvPr>
        </p:nvSpPr>
        <p:spPr/>
        <p:txBody>
          <a:bodyPr/>
          <a:lstStyle/>
          <a:p>
            <a:pPr>
              <a:defRPr/>
            </a:pPr>
            <a:r>
              <a:rPr lang="en-US" dirty="0" smtClean="0"/>
              <a:t>© 2014 MJ Rymniak BDxInterFace LLC</a:t>
            </a:r>
            <a:endParaRPr lang="en-US" dirty="0"/>
          </a:p>
        </p:txBody>
      </p:sp>
      <p:sp>
        <p:nvSpPr>
          <p:cNvPr id="6" name="Slide Number Placeholder 5"/>
          <p:cNvSpPr>
            <a:spLocks noGrp="1"/>
          </p:cNvSpPr>
          <p:nvPr>
            <p:ph type="sldNum" sz="quarter" idx="12"/>
          </p:nvPr>
        </p:nvSpPr>
        <p:spPr/>
        <p:txBody>
          <a:bodyPr/>
          <a:lstStyle/>
          <a:p>
            <a:pPr>
              <a:defRPr/>
            </a:pPr>
            <a:fld id="{0646CAB1-9686-F240-9514-50167547E8F5}" type="slidenum">
              <a:rPr lang="en-US" smtClean="0"/>
              <a:pPr>
                <a:defRPr/>
              </a:pPr>
              <a:t>120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865679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430212"/>
          </a:xfrm>
        </p:spPr>
        <p:txBody>
          <a:bodyPr/>
          <a:lstStyle/>
          <a:p>
            <a:pPr algn="ctr"/>
            <a:r>
              <a:rPr lang="en-US" sz="2000" dirty="0" smtClean="0"/>
              <a:t>Managing a Conversation With Someone from Another Culture</a:t>
            </a:r>
            <a:endParaRPr lang="en-US" sz="2000" dirty="0"/>
          </a:p>
        </p:txBody>
      </p:sp>
      <p:sp>
        <p:nvSpPr>
          <p:cNvPr id="7" name="Content Placeholder 6"/>
          <p:cNvSpPr>
            <a:spLocks noGrp="1"/>
          </p:cNvSpPr>
          <p:nvPr>
            <p:ph idx="1"/>
          </p:nvPr>
        </p:nvSpPr>
        <p:spPr>
          <a:xfrm>
            <a:off x="498475" y="990600"/>
            <a:ext cx="7556500" cy="5410200"/>
          </a:xfrm>
        </p:spPr>
        <p:txBody>
          <a:bodyPr/>
          <a:lstStyle/>
          <a:p>
            <a:pPr marL="1257300" lvl="4" indent="-342900">
              <a:buFont typeface="+mj-lt"/>
              <a:buAutoNum type="arabicPeriod" startAt="2"/>
            </a:pPr>
            <a:r>
              <a:rPr lang="en-US" sz="1400" dirty="0" smtClean="0"/>
              <a:t>Silences:  Do they help or hinder and interaction?  How long can you be silent or pause in a conversation before people will become uneasy? If you are asked a question, what does it mean if you hesitate or are silent before you answer?</a:t>
            </a:r>
          </a:p>
          <a:p>
            <a:pPr marL="1257300" lvl="4" indent="-342900">
              <a:buFont typeface="+mj-lt"/>
              <a:buAutoNum type="arabicPeriod" startAt="2"/>
            </a:pPr>
            <a:r>
              <a:rPr lang="en-US" sz="1400" dirty="0" smtClean="0"/>
              <a:t>Changing the Topic of Conversation:  When is it polite to change the topic of conversation?  How do you know if someone is no longer interested in what you are talking about?  How would you let someone else know that you are no longer interested?</a:t>
            </a:r>
          </a:p>
          <a:p>
            <a:pPr marL="1257300" lvl="4" indent="-342900">
              <a:buFont typeface="+mj-lt"/>
              <a:buAutoNum type="arabicPeriod" startAt="2"/>
            </a:pPr>
            <a:endParaRPr lang="en-US" sz="1400" dirty="0"/>
          </a:p>
          <a:p>
            <a:pPr marL="1314450" lvl="4" indent="-400050">
              <a:buFont typeface="+mj-lt"/>
              <a:buAutoNum type="alphaUcPeriod" startAt="3"/>
            </a:pPr>
            <a:r>
              <a:rPr lang="en-US" sz="1400" dirty="0" smtClean="0"/>
              <a:t>Ending a Conversation:  How you end a conversation can set the stage for further interactions with someone.  How do we know the conversation is at an end?</a:t>
            </a:r>
          </a:p>
          <a:p>
            <a:pPr marL="1492250" lvl="5" indent="-342900">
              <a:buFont typeface="+mj-lt"/>
              <a:buAutoNum type="arabicPeriod"/>
            </a:pPr>
            <a:r>
              <a:rPr lang="en-US" sz="1400" dirty="0" smtClean="0"/>
              <a:t>Sequencing and Signals:  What are some non-verbal cues that tell you a conversation  is at an end in your culture?  Eyes?  Tone of voice?  Body posture?  Use of space?  Gestures?  What are the verbal cues?  Phrases?  Interjections?</a:t>
            </a:r>
          </a:p>
          <a:p>
            <a:pPr marL="1492250" lvl="5" indent="-342900">
              <a:buFont typeface="+mj-lt"/>
              <a:buAutoNum type="arabicPeriod"/>
            </a:pPr>
            <a:r>
              <a:rPr lang="en-US" sz="1400" dirty="0" smtClean="0"/>
              <a:t>Reinforcing Relationships:  What phrases are exchanged that are automatic or “just form”?  Is touching ever appropriate?  What kind?  Is it appropriate to extend an invitation to get together again?  Are all such invitations sincere?  If not, how do you know the difference?</a:t>
            </a:r>
          </a:p>
          <a:p>
            <a:pPr marL="457200" lvl="2" indent="0">
              <a:buNone/>
            </a:pPr>
            <a:endParaRPr lang="en-US" sz="1400" dirty="0" smtClean="0"/>
          </a:p>
          <a:p>
            <a:pPr marL="1257300" lvl="4" indent="-342900">
              <a:buFont typeface="+mj-lt"/>
              <a:buAutoNum type="arabicPeriod" startAt="2"/>
            </a:pPr>
            <a:endParaRPr lang="en-US" sz="1400" dirty="0" smtClean="0"/>
          </a:p>
          <a:p>
            <a:pPr marL="1257300" lvl="4" indent="-342900">
              <a:buFont typeface="+mj-lt"/>
              <a:buAutoNum type="arabicPeriod" startAt="2"/>
            </a:pPr>
            <a:endParaRPr lang="en-US" sz="1400" dirty="0" smtClean="0"/>
          </a:p>
          <a:p>
            <a:pPr marL="1257300" lvl="4" indent="-342900">
              <a:buFont typeface="+mj-lt"/>
              <a:buAutoNum type="arabicPeriod" startAt="2"/>
            </a:pPr>
            <a:endParaRPr lang="en-US" sz="1600" dirty="0"/>
          </a:p>
        </p:txBody>
      </p:sp>
      <p:sp>
        <p:nvSpPr>
          <p:cNvPr id="5" name="Footer Placeholder 4"/>
          <p:cNvSpPr>
            <a:spLocks noGrp="1"/>
          </p:cNvSpPr>
          <p:nvPr>
            <p:ph type="ftr" sz="quarter" idx="11"/>
          </p:nvPr>
        </p:nvSpPr>
        <p:spPr/>
        <p:txBody>
          <a:bodyPr/>
          <a:lstStyle/>
          <a:p>
            <a:pPr>
              <a:defRPr/>
            </a:pPr>
            <a:r>
              <a:rPr lang="en-US" dirty="0" smtClean="0"/>
              <a:t>© 2014 MJ Rymniak BDxInterFace LLC</a:t>
            </a:r>
            <a:endParaRPr lang="en-US" dirty="0"/>
          </a:p>
        </p:txBody>
      </p:sp>
      <p:sp>
        <p:nvSpPr>
          <p:cNvPr id="6" name="Slide Number Placeholder 5"/>
          <p:cNvSpPr>
            <a:spLocks noGrp="1"/>
          </p:cNvSpPr>
          <p:nvPr>
            <p:ph type="sldNum" sz="quarter" idx="12"/>
          </p:nvPr>
        </p:nvSpPr>
        <p:spPr/>
        <p:txBody>
          <a:bodyPr/>
          <a:lstStyle/>
          <a:p>
            <a:pPr>
              <a:defRPr/>
            </a:pPr>
            <a:fld id="{0646CAB1-9686-F240-9514-50167547E8F5}" type="slidenum">
              <a:rPr lang="en-US" smtClean="0"/>
              <a:pPr>
                <a:defRPr/>
              </a:pPr>
              <a:t>121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10894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430212"/>
          </a:xfrm>
        </p:spPr>
        <p:txBody>
          <a:bodyPr/>
          <a:lstStyle/>
          <a:p>
            <a:pPr algn="ctr"/>
            <a:r>
              <a:rPr lang="en-US" sz="2000" dirty="0" smtClean="0"/>
              <a:t>Managing a Conversation With Someone from Another Culture</a:t>
            </a:r>
            <a:endParaRPr lang="en-US" sz="2000" dirty="0"/>
          </a:p>
        </p:txBody>
      </p:sp>
      <p:sp>
        <p:nvSpPr>
          <p:cNvPr id="7" name="Content Placeholder 6"/>
          <p:cNvSpPr>
            <a:spLocks noGrp="1"/>
          </p:cNvSpPr>
          <p:nvPr>
            <p:ph idx="1"/>
          </p:nvPr>
        </p:nvSpPr>
        <p:spPr>
          <a:xfrm>
            <a:off x="498475" y="990600"/>
            <a:ext cx="7556500" cy="5410200"/>
          </a:xfrm>
        </p:spPr>
        <p:txBody>
          <a:bodyPr/>
          <a:lstStyle/>
          <a:p>
            <a:pPr marL="1257300" lvl="4" indent="-342900">
              <a:buFont typeface="+mj-lt"/>
              <a:buAutoNum type="arabicPeriod" startAt="2"/>
            </a:pPr>
            <a:endParaRPr lang="en-US" sz="1400" dirty="0"/>
          </a:p>
          <a:p>
            <a:pPr marL="1314450" lvl="4" indent="-400050">
              <a:buFont typeface="+mj-lt"/>
              <a:buAutoNum type="alphaUcPeriod" startAt="4"/>
            </a:pPr>
            <a:r>
              <a:rPr lang="en-US" sz="1400" dirty="0" smtClean="0"/>
              <a:t>Communication Breakdowns:  Even among the most experienced communicators, misunderstanding can occur.  If we feel someone has been rude or thoughtless, or if we simply aren’t sure what they are trying to tell us, what can we do about it?  </a:t>
            </a:r>
          </a:p>
          <a:p>
            <a:pPr marL="1601788" lvl="7" indent="0">
              <a:buNone/>
            </a:pPr>
            <a:r>
              <a:rPr lang="en-US" sz="1400" dirty="0" smtClean="0"/>
              <a:t>When is it appropriate to confront someone who you feel is rude or thoughtless?  If you are angry with someone should/do you tell them?</a:t>
            </a:r>
          </a:p>
          <a:p>
            <a:pPr marL="1601788" lvl="7" indent="0">
              <a:buNone/>
            </a:pPr>
            <a:r>
              <a:rPr lang="en-US" sz="1400" dirty="0" smtClean="0"/>
              <a:t>If someone is angry with you, should you talk about what is bothering them?  Simply apologize to restore harmony?  Walk away?  If someone is confusing you or you can’t understand them, should you tell them?  Is there another way to indicate confusion?  Should it be covered up?</a:t>
            </a:r>
          </a:p>
          <a:p>
            <a:pPr marL="857250" lvl="2" indent="-400050">
              <a:buFont typeface="+mj-lt"/>
              <a:buAutoNum type="romanUcPeriod" startAt="2"/>
            </a:pPr>
            <a:r>
              <a:rPr lang="en-US" sz="1400" dirty="0" smtClean="0"/>
              <a:t>Maintaining a Conversation:  Just what do we do and say after we have said “Hello?” Fear of being able to communicate successfully can discourage many people from ever starting a conversation.</a:t>
            </a:r>
          </a:p>
          <a:p>
            <a:pPr marL="1257300" lvl="4" indent="-342900">
              <a:buFont typeface="+mj-lt"/>
              <a:buAutoNum type="alphaUcPeriod"/>
            </a:pPr>
            <a:r>
              <a:rPr lang="en-US" sz="1400" dirty="0" smtClean="0"/>
              <a:t>Listening Cues:  Just how important is it to listen carefully?  How do we feel when we think someone is not paying attention to us?  How do we feel when we are expected to listen but aren’t interested?</a:t>
            </a:r>
          </a:p>
          <a:p>
            <a:pPr marL="1374775" lvl="6" indent="0">
              <a:buNone/>
            </a:pPr>
            <a:r>
              <a:rPr lang="en-US" sz="1400" dirty="0" smtClean="0"/>
              <a:t>What nonverbal signals tell someone that we are listening to them?  Not listening?  What verbal signals say we are listening?  Not listening?  What verbal and non-verbal signals do we give to encourage someone to keep talking?  To stop?</a:t>
            </a:r>
          </a:p>
          <a:p>
            <a:pPr marL="1257300" lvl="4" indent="-342900">
              <a:buFont typeface="+mj-lt"/>
              <a:buAutoNum type="arabicPeriod" startAt="2"/>
            </a:pPr>
            <a:endParaRPr lang="en-US" sz="1400" dirty="0" smtClean="0"/>
          </a:p>
          <a:p>
            <a:pPr marL="1257300" lvl="4" indent="-342900">
              <a:buFont typeface="+mj-lt"/>
              <a:buAutoNum type="arabicPeriod" startAt="2"/>
            </a:pPr>
            <a:endParaRPr lang="en-US" sz="1600" dirty="0"/>
          </a:p>
        </p:txBody>
      </p:sp>
      <p:sp>
        <p:nvSpPr>
          <p:cNvPr id="5" name="Footer Placeholder 4"/>
          <p:cNvSpPr>
            <a:spLocks noGrp="1"/>
          </p:cNvSpPr>
          <p:nvPr>
            <p:ph type="ftr" sz="quarter" idx="11"/>
          </p:nvPr>
        </p:nvSpPr>
        <p:spPr/>
        <p:txBody>
          <a:bodyPr/>
          <a:lstStyle/>
          <a:p>
            <a:pPr>
              <a:defRPr/>
            </a:pPr>
            <a:r>
              <a:rPr lang="en-US" dirty="0" smtClean="0"/>
              <a:t>© 2014 MJ Rymniak BDxInterFace LLC</a:t>
            </a:r>
            <a:endParaRPr lang="en-US" dirty="0"/>
          </a:p>
        </p:txBody>
      </p:sp>
      <p:sp>
        <p:nvSpPr>
          <p:cNvPr id="6" name="Slide Number Placeholder 5"/>
          <p:cNvSpPr>
            <a:spLocks noGrp="1"/>
          </p:cNvSpPr>
          <p:nvPr>
            <p:ph type="sldNum" sz="quarter" idx="12"/>
          </p:nvPr>
        </p:nvSpPr>
        <p:spPr/>
        <p:txBody>
          <a:bodyPr/>
          <a:lstStyle/>
          <a:p>
            <a:pPr>
              <a:defRPr/>
            </a:pPr>
            <a:fld id="{0646CAB1-9686-F240-9514-50167547E8F5}" type="slidenum">
              <a:rPr lang="en-US" smtClean="0"/>
              <a:pPr>
                <a:defRPr/>
              </a:pPr>
              <a:t>122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614578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430212"/>
          </a:xfrm>
        </p:spPr>
        <p:txBody>
          <a:bodyPr/>
          <a:lstStyle/>
          <a:p>
            <a:pPr algn="ctr"/>
            <a:r>
              <a:rPr lang="en-US" sz="2000" dirty="0" smtClean="0"/>
              <a:t>Managing a Conversation With Someone from Another Culture</a:t>
            </a:r>
            <a:endParaRPr lang="en-US" sz="2000" dirty="0"/>
          </a:p>
        </p:txBody>
      </p:sp>
      <p:sp>
        <p:nvSpPr>
          <p:cNvPr id="7" name="Content Placeholder 6"/>
          <p:cNvSpPr>
            <a:spLocks noGrp="1"/>
          </p:cNvSpPr>
          <p:nvPr>
            <p:ph idx="1"/>
          </p:nvPr>
        </p:nvSpPr>
        <p:spPr>
          <a:xfrm>
            <a:off x="498475" y="990600"/>
            <a:ext cx="7556500" cy="5410200"/>
          </a:xfrm>
        </p:spPr>
        <p:txBody>
          <a:bodyPr/>
          <a:lstStyle/>
          <a:p>
            <a:pPr marL="1257300" lvl="4" indent="-342900">
              <a:buFont typeface="+mj-lt"/>
              <a:buAutoNum type="alphaUcPeriod" startAt="2"/>
            </a:pPr>
            <a:r>
              <a:rPr lang="en-US" sz="1400" dirty="0" smtClean="0"/>
              <a:t>Volunteering:</a:t>
            </a:r>
          </a:p>
          <a:p>
            <a:pPr marL="1492250" lvl="5" indent="-342900">
              <a:buFont typeface="+mj-lt"/>
              <a:buAutoNum type="arabicPeriod"/>
            </a:pPr>
            <a:r>
              <a:rPr lang="en-US" sz="1400" dirty="0" smtClean="0"/>
              <a:t>Information: What kinds of things is it polite to tell people if they have not asked you a question?  If they have asked you something, should you only answer with the specific information requested?  Should you elaborate?   is background needed?</a:t>
            </a:r>
          </a:p>
          <a:p>
            <a:pPr marL="1492250" lvl="5" indent="-342900">
              <a:buFont typeface="+mj-lt"/>
              <a:buAutoNum type="arabicPeriod"/>
            </a:pPr>
            <a:r>
              <a:rPr lang="en-US" sz="1400" dirty="0" smtClean="0"/>
              <a:t>Opinions:  Should you volunteer your opinion on a particular issue being discussed?  To whom?  Is status important in deciding this?  How would you offer your opinion – in a story, directly?  If asked directly for your opinion would you tell the person if you disagree with him/her?</a:t>
            </a:r>
          </a:p>
          <a:p>
            <a:pPr marL="1492250" lvl="5" indent="-342900">
              <a:buFont typeface="+mj-lt"/>
              <a:buAutoNum type="arabicPeriod"/>
            </a:pPr>
            <a:r>
              <a:rPr lang="en-US" sz="1400" dirty="0" smtClean="0"/>
              <a:t>Questioning:  Is it polite to ask a direct question about someone’s feelings?  Ideas?  Family?  If you asked, would you expect a direct answer?  How do you go about getting additional information if you feel you need it but it is not offered?</a:t>
            </a:r>
          </a:p>
          <a:p>
            <a:pPr marL="1492250" lvl="5" indent="-342900">
              <a:buFont typeface="+mj-lt"/>
              <a:buAutoNum type="arabicPeriod"/>
            </a:pPr>
            <a:r>
              <a:rPr lang="en-US" sz="1400" dirty="0" smtClean="0"/>
              <a:t>Joking, Kidding, Teasing:  What sorts of things are okay to joke about?  Who can you joke with?  Who can you tease?  What form might the teasing take?</a:t>
            </a:r>
          </a:p>
          <a:p>
            <a:pPr marL="1492250" lvl="5" indent="-342900">
              <a:buFont typeface="+mj-lt"/>
              <a:buAutoNum type="arabicPeriod"/>
            </a:pPr>
            <a:r>
              <a:rPr lang="en-US" sz="1400" dirty="0" smtClean="0"/>
              <a:t>Compliments:  When would you give a compliment?  To whom?  Why?  Where?  How should a person respond when a compliment is given?  What are appropriate things to compliment a person about?  Males?  Females?  Children?</a:t>
            </a:r>
          </a:p>
          <a:p>
            <a:pPr marL="1492250" lvl="5" indent="-342900">
              <a:buFont typeface="+mj-lt"/>
              <a:buAutoNum type="arabicPeriod"/>
            </a:pPr>
            <a:r>
              <a:rPr lang="en-US" sz="1400" dirty="0" smtClean="0"/>
              <a:t>Apologies:  How often should a person apologize if they have offended someone?  When should a person a person apologize?  To whom should a person apologize? When do you know if an apology is necessary?</a:t>
            </a:r>
          </a:p>
          <a:p>
            <a:pPr marL="1257300" lvl="4" indent="-342900">
              <a:buFont typeface="+mj-lt"/>
              <a:buAutoNum type="alphaUcPeriod" startAt="2"/>
            </a:pPr>
            <a:endParaRPr lang="en-US" sz="1600" dirty="0"/>
          </a:p>
        </p:txBody>
      </p:sp>
      <p:sp>
        <p:nvSpPr>
          <p:cNvPr id="5" name="Footer Placeholder 4"/>
          <p:cNvSpPr>
            <a:spLocks noGrp="1"/>
          </p:cNvSpPr>
          <p:nvPr>
            <p:ph type="ftr" sz="quarter" idx="11"/>
          </p:nvPr>
        </p:nvSpPr>
        <p:spPr/>
        <p:txBody>
          <a:bodyPr/>
          <a:lstStyle/>
          <a:p>
            <a:pPr>
              <a:defRPr/>
            </a:pPr>
            <a:r>
              <a:rPr lang="en-US" dirty="0" smtClean="0"/>
              <a:t>© 2014 MJ Rymniak BDxInterFace LLC</a:t>
            </a:r>
            <a:endParaRPr lang="en-US" dirty="0"/>
          </a:p>
        </p:txBody>
      </p:sp>
      <p:sp>
        <p:nvSpPr>
          <p:cNvPr id="6" name="Slide Number Placeholder 5"/>
          <p:cNvSpPr>
            <a:spLocks noGrp="1"/>
          </p:cNvSpPr>
          <p:nvPr>
            <p:ph type="sldNum" sz="quarter" idx="12"/>
          </p:nvPr>
        </p:nvSpPr>
        <p:spPr/>
        <p:txBody>
          <a:bodyPr/>
          <a:lstStyle/>
          <a:p>
            <a:pPr>
              <a:defRPr/>
            </a:pPr>
            <a:fld id="{0646CAB1-9686-F240-9514-50167547E8F5}" type="slidenum">
              <a:rPr lang="en-US" smtClean="0"/>
              <a:pPr>
                <a:defRPr/>
              </a:pPr>
              <a:t>123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39686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a:xfrm>
            <a:off x="1066800" y="142875"/>
            <a:ext cx="6934200" cy="542925"/>
          </a:xfrm>
        </p:spPr>
        <p:txBody>
          <a:bodyPr/>
          <a:lstStyle/>
          <a:p>
            <a:pPr algn="ctr" eaLnBrk="1" hangingPunct="1"/>
            <a:r>
              <a:rPr lang="en-US" sz="2400" dirty="0">
                <a:latin typeface="ScalaSans-Regular" charset="0"/>
              </a:rPr>
              <a:t>Questions and Issues For Further Discussion</a:t>
            </a:r>
          </a:p>
        </p:txBody>
      </p:sp>
      <p:pic>
        <p:nvPicPr>
          <p:cNvPr id="150530" name="Picture 8" descr="canstock247111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0" y="1143000"/>
            <a:ext cx="6019800" cy="4691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124</a:t>
            </a:fld>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1" name="Rectangle 2"/>
          <p:cNvSpPr>
            <a:spLocks noGrp="1" noChangeArrowheads="1"/>
          </p:cNvSpPr>
          <p:nvPr>
            <p:ph type="title" idx="4294967295"/>
          </p:nvPr>
        </p:nvSpPr>
        <p:spPr>
          <a:xfrm>
            <a:off x="0" y="142875"/>
            <a:ext cx="8610600" cy="1057275"/>
          </a:xfrm>
        </p:spPr>
        <p:txBody>
          <a:bodyPr/>
          <a:lstStyle/>
          <a:p>
            <a:pPr algn="ctr" eaLnBrk="1" hangingPunct="1"/>
            <a:r>
              <a:rPr lang="en-US" sz="2800" dirty="0">
                <a:latin typeface="ScalaSans-Regular" charset="0"/>
              </a:rPr>
              <a:t>Thank You! </a:t>
            </a:r>
            <a:br>
              <a:rPr lang="en-US" sz="2800" dirty="0">
                <a:latin typeface="ScalaSans-Regular" charset="0"/>
              </a:rPr>
            </a:br>
            <a:r>
              <a:rPr lang="en-US" sz="2800" dirty="0">
                <a:latin typeface="ScalaSans-Regular" charset="0"/>
              </a:rPr>
              <a:t>It has been a pleasure working with all of you. </a:t>
            </a:r>
          </a:p>
        </p:txBody>
      </p:sp>
      <p:pic>
        <p:nvPicPr>
          <p:cNvPr id="153602" name="Picture 9" descr="canstock397116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67000" y="1676400"/>
            <a:ext cx="3657600" cy="3340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125</a:t>
            </a:fld>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533400" y="484188"/>
            <a:ext cx="7521575" cy="658812"/>
          </a:xfrm>
        </p:spPr>
        <p:txBody>
          <a:bodyPr/>
          <a:lstStyle/>
          <a:p>
            <a:pPr algn="ctr" eaLnBrk="1" hangingPunct="1">
              <a:lnSpc>
                <a:spcPct val="90000"/>
              </a:lnSpc>
            </a:pPr>
            <a:r>
              <a:rPr lang="en-US" sz="3200" b="1" dirty="0">
                <a:latin typeface="ScalaSans-Regular" charset="0"/>
              </a:rPr>
              <a:t>Do Not Hesitate to Contact Me</a:t>
            </a:r>
          </a:p>
        </p:txBody>
      </p:sp>
      <p:sp>
        <p:nvSpPr>
          <p:cNvPr id="113666" name="Rectangle 3"/>
          <p:cNvSpPr>
            <a:spLocks noGrp="1" noChangeArrowheads="1"/>
          </p:cNvSpPr>
          <p:nvPr>
            <p:ph idx="1"/>
          </p:nvPr>
        </p:nvSpPr>
        <p:spPr>
          <a:xfrm>
            <a:off x="762000" y="1295400"/>
            <a:ext cx="7162800" cy="3581400"/>
          </a:xfrm>
        </p:spPr>
        <p:txBody>
          <a:bodyPr rtlCol="0">
            <a:normAutofit fontScale="70000" lnSpcReduction="20000"/>
          </a:bodyPr>
          <a:lstStyle/>
          <a:p>
            <a:pPr algn="ctr" eaLnBrk="1" fontAlgn="auto" hangingPunct="1">
              <a:lnSpc>
                <a:spcPct val="90000"/>
              </a:lnSpc>
              <a:spcAft>
                <a:spcPts val="0"/>
              </a:spcAft>
              <a:buFontTx/>
              <a:buNone/>
              <a:defRPr/>
            </a:pPr>
            <a:r>
              <a:rPr lang="en-US" dirty="0">
                <a:solidFill>
                  <a:schemeClr val="tx1">
                    <a:lumMod val="65000"/>
                    <a:lumOff val="35000"/>
                  </a:schemeClr>
                </a:solidFill>
                <a:latin typeface="ScalaSans-Regular" charset="0"/>
                <a:cs typeface="+mn-cs"/>
              </a:rPr>
              <a:t>Marilyn J. Rymniak</a:t>
            </a:r>
          </a:p>
          <a:p>
            <a:pPr algn="ctr" eaLnBrk="1" fontAlgn="auto" hangingPunct="1">
              <a:lnSpc>
                <a:spcPct val="90000"/>
              </a:lnSpc>
              <a:spcAft>
                <a:spcPts val="0"/>
              </a:spcAft>
              <a:buFontTx/>
              <a:buNone/>
              <a:defRPr/>
            </a:pPr>
            <a:r>
              <a:rPr lang="en-US" dirty="0">
                <a:solidFill>
                  <a:schemeClr val="tx1">
                    <a:lumMod val="65000"/>
                    <a:lumOff val="35000"/>
                  </a:schemeClr>
                </a:solidFill>
                <a:latin typeface="ScalaSans-Regular" charset="0"/>
                <a:cs typeface="+mn-cs"/>
              </a:rPr>
              <a:t>Managing Executive Director</a:t>
            </a:r>
          </a:p>
          <a:p>
            <a:pPr algn="ctr" eaLnBrk="1" fontAlgn="auto" hangingPunct="1">
              <a:lnSpc>
                <a:spcPct val="90000"/>
              </a:lnSpc>
              <a:spcAft>
                <a:spcPts val="0"/>
              </a:spcAft>
              <a:buFontTx/>
              <a:buNone/>
              <a:defRPr/>
            </a:pPr>
            <a:r>
              <a:rPr lang="en-US" b="1" dirty="0">
                <a:solidFill>
                  <a:schemeClr val="tx1">
                    <a:lumMod val="65000"/>
                    <a:lumOff val="35000"/>
                  </a:schemeClr>
                </a:solidFill>
                <a:latin typeface="ScalaSans-Regular" charset="0"/>
                <a:cs typeface="+mn-cs"/>
              </a:rPr>
              <a:t>BDx InterFace </a:t>
            </a:r>
            <a:r>
              <a:rPr lang="en-US" b="1" dirty="0" smtClean="0">
                <a:solidFill>
                  <a:schemeClr val="tx1">
                    <a:lumMod val="65000"/>
                    <a:lumOff val="35000"/>
                  </a:schemeClr>
                </a:solidFill>
                <a:latin typeface="ScalaSans-Regular" charset="0"/>
                <a:cs typeface="+mn-cs"/>
              </a:rPr>
              <a:t>LLC</a:t>
            </a:r>
          </a:p>
          <a:p>
            <a:pPr algn="ctr" eaLnBrk="1" fontAlgn="auto" hangingPunct="1">
              <a:lnSpc>
                <a:spcPct val="90000"/>
              </a:lnSpc>
              <a:spcAft>
                <a:spcPts val="0"/>
              </a:spcAft>
              <a:buFontTx/>
              <a:buNone/>
              <a:defRPr/>
            </a:pPr>
            <a:r>
              <a:rPr lang="en-US" dirty="0" smtClean="0">
                <a:solidFill>
                  <a:schemeClr val="tx1">
                    <a:lumMod val="65000"/>
                    <a:lumOff val="35000"/>
                  </a:schemeClr>
                </a:solidFill>
                <a:latin typeface="ScalaSans-Regular" charset="0"/>
                <a:cs typeface="+mn-cs"/>
              </a:rPr>
              <a:t>Dean Emeritus, LAC Academy</a:t>
            </a:r>
            <a:endParaRPr lang="en-US" dirty="0">
              <a:solidFill>
                <a:schemeClr val="tx1">
                  <a:lumMod val="65000"/>
                  <a:lumOff val="35000"/>
                </a:schemeClr>
              </a:solidFill>
              <a:latin typeface="ScalaSans-Regular" charset="0"/>
              <a:cs typeface="+mn-cs"/>
            </a:endParaRPr>
          </a:p>
          <a:p>
            <a:pPr algn="ctr" eaLnBrk="1" fontAlgn="auto" hangingPunct="1">
              <a:lnSpc>
                <a:spcPct val="90000"/>
              </a:lnSpc>
              <a:spcAft>
                <a:spcPts val="0"/>
              </a:spcAft>
              <a:buFontTx/>
              <a:buNone/>
              <a:defRPr/>
            </a:pPr>
            <a:r>
              <a:rPr lang="en-US" dirty="0">
                <a:solidFill>
                  <a:schemeClr val="tx1">
                    <a:lumMod val="65000"/>
                    <a:lumOff val="35000"/>
                  </a:schemeClr>
                </a:solidFill>
                <a:latin typeface="ScalaSans-Regular" charset="0"/>
                <a:cs typeface="+mn-cs"/>
              </a:rPr>
              <a:t>100 United Nations Plaza, Suite12F</a:t>
            </a:r>
          </a:p>
          <a:p>
            <a:pPr algn="ctr" eaLnBrk="1" fontAlgn="auto" hangingPunct="1">
              <a:lnSpc>
                <a:spcPct val="90000"/>
              </a:lnSpc>
              <a:spcAft>
                <a:spcPts val="0"/>
              </a:spcAft>
              <a:buFontTx/>
              <a:buNone/>
              <a:defRPr/>
            </a:pPr>
            <a:r>
              <a:rPr lang="en-US" dirty="0">
                <a:solidFill>
                  <a:schemeClr val="tx1">
                    <a:lumMod val="65000"/>
                    <a:lumOff val="35000"/>
                  </a:schemeClr>
                </a:solidFill>
                <a:latin typeface="ScalaSans-Regular" charset="0"/>
                <a:cs typeface="+mn-cs"/>
              </a:rPr>
              <a:t>New York, NY 10017</a:t>
            </a:r>
          </a:p>
          <a:p>
            <a:pPr algn="ctr" eaLnBrk="1" fontAlgn="auto" hangingPunct="1">
              <a:lnSpc>
                <a:spcPct val="90000"/>
              </a:lnSpc>
              <a:spcAft>
                <a:spcPts val="0"/>
              </a:spcAft>
              <a:buFontTx/>
              <a:buNone/>
              <a:defRPr/>
            </a:pPr>
            <a:r>
              <a:rPr lang="en-US" dirty="0" smtClean="0">
                <a:solidFill>
                  <a:schemeClr val="tx1">
                    <a:lumMod val="65000"/>
                    <a:lumOff val="35000"/>
                  </a:schemeClr>
                </a:solidFill>
                <a:latin typeface="ScalaSans-Regular" charset="0"/>
                <a:cs typeface="+mn-cs"/>
              </a:rPr>
              <a:t>212.308.0251</a:t>
            </a:r>
            <a:endParaRPr lang="en-US" dirty="0">
              <a:solidFill>
                <a:schemeClr val="tx1">
                  <a:lumMod val="65000"/>
                  <a:lumOff val="35000"/>
                </a:schemeClr>
              </a:solidFill>
              <a:latin typeface="ScalaSans-Regular" charset="0"/>
              <a:cs typeface="+mn-cs"/>
            </a:endParaRPr>
          </a:p>
          <a:p>
            <a:pPr algn="ctr" eaLnBrk="1" fontAlgn="auto" hangingPunct="1">
              <a:lnSpc>
                <a:spcPct val="90000"/>
              </a:lnSpc>
              <a:spcAft>
                <a:spcPts val="0"/>
              </a:spcAft>
              <a:buFontTx/>
              <a:buNone/>
              <a:defRPr/>
            </a:pPr>
            <a:r>
              <a:rPr lang="en-US" b="1" dirty="0" smtClean="0">
                <a:solidFill>
                  <a:srgbClr val="3366FF"/>
                </a:solidFill>
                <a:latin typeface="ScalaSans-Regular" charset="0"/>
                <a:cs typeface="+mn-cs"/>
                <a:hlinkClick r:id="rId3"/>
              </a:rPr>
              <a:t>bdxinterface</a:t>
            </a:r>
            <a:r>
              <a:rPr lang="en-US" b="1" dirty="0">
                <a:solidFill>
                  <a:srgbClr val="3366FF"/>
                </a:solidFill>
                <a:latin typeface="ScalaSans-Regular" charset="0"/>
                <a:cs typeface="+mn-cs"/>
                <a:hlinkClick r:id="rId3"/>
              </a:rPr>
              <a:t>@nyc.rr.com</a:t>
            </a:r>
            <a:endParaRPr lang="en-US" b="1" dirty="0">
              <a:solidFill>
                <a:srgbClr val="3366FF"/>
              </a:solidFill>
              <a:latin typeface="ScalaSans-Regular" charset="0"/>
              <a:cs typeface="+mn-cs"/>
            </a:endParaRPr>
          </a:p>
          <a:p>
            <a:pPr algn="ctr" eaLnBrk="1" fontAlgn="auto" hangingPunct="1">
              <a:lnSpc>
                <a:spcPct val="90000"/>
              </a:lnSpc>
              <a:spcAft>
                <a:spcPts val="0"/>
              </a:spcAft>
              <a:buFontTx/>
              <a:buNone/>
              <a:defRPr/>
            </a:pPr>
            <a:r>
              <a:rPr lang="en-US" b="1" dirty="0">
                <a:solidFill>
                  <a:srgbClr val="3366FF"/>
                </a:solidFill>
                <a:latin typeface="Arial" charset="0"/>
                <a:cs typeface="+mn-cs"/>
                <a:hlinkClick r:id="rId4" tooltip="View public profile"/>
              </a:rPr>
              <a:t>www.linkedin.com/in/marilynjrymniak/</a:t>
            </a:r>
            <a:endParaRPr lang="en-US" b="1" dirty="0">
              <a:solidFill>
                <a:srgbClr val="3366FF"/>
              </a:solidFill>
              <a:latin typeface="ScalaSans-Regular" charset="0"/>
              <a:cs typeface="+mn-cs"/>
            </a:endParaRPr>
          </a:p>
          <a:p>
            <a:pPr eaLnBrk="1" fontAlgn="auto" hangingPunct="1">
              <a:lnSpc>
                <a:spcPct val="90000"/>
              </a:lnSpc>
              <a:spcAft>
                <a:spcPts val="0"/>
              </a:spcAft>
              <a:buFont typeface="Wingdings" pitchFamily="2" charset="2"/>
              <a:buChar char="n"/>
              <a:defRPr/>
            </a:pPr>
            <a:endParaRPr lang="en-US" sz="2800" dirty="0">
              <a:solidFill>
                <a:schemeClr val="tx1">
                  <a:lumMod val="65000"/>
                  <a:lumOff val="35000"/>
                </a:schemeClr>
              </a:solidFill>
              <a:latin typeface="Arial" charset="0"/>
              <a:cs typeface="+mn-cs"/>
            </a:endParaRPr>
          </a:p>
          <a:p>
            <a:pPr eaLnBrk="1" fontAlgn="auto" hangingPunct="1">
              <a:lnSpc>
                <a:spcPct val="90000"/>
              </a:lnSpc>
              <a:spcAft>
                <a:spcPts val="0"/>
              </a:spcAft>
              <a:buFontTx/>
              <a:buNone/>
              <a:defRPr/>
            </a:pPr>
            <a:endParaRPr lang="en-US" sz="2800" dirty="0">
              <a:solidFill>
                <a:schemeClr val="tx1">
                  <a:lumMod val="65000"/>
                  <a:lumOff val="35000"/>
                </a:schemeClr>
              </a:solidFill>
              <a:latin typeface="Arial" charset="0"/>
              <a:cs typeface="+mn-cs"/>
            </a:endParaRPr>
          </a:p>
        </p:txBody>
      </p:sp>
      <p:pic>
        <p:nvPicPr>
          <p:cNvPr id="155651" name="Picture 7" descr="Screen shot 2014-03-10 at 3.33.44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5105400"/>
            <a:ext cx="1295400" cy="1155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5652" name="Picture 8" descr="Screen shot 2014-03-10 at 3.48.13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5200" y="5486400"/>
            <a:ext cx="3581400" cy="3937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126</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98475" y="484188"/>
            <a:ext cx="7556500" cy="811212"/>
          </a:xfrm>
        </p:spPr>
        <p:txBody>
          <a:bodyPr/>
          <a:lstStyle/>
          <a:p>
            <a:pPr algn="ctr"/>
            <a:r>
              <a:rPr lang="en-US" sz="3200" b="1" dirty="0"/>
              <a:t>Kolb</a:t>
            </a:r>
            <a:r>
              <a:rPr lang="ja-JP" altLang="en-US" sz="3200" b="1" dirty="0">
                <a:latin typeface="Arial"/>
              </a:rPr>
              <a:t>’</a:t>
            </a:r>
            <a:r>
              <a:rPr lang="en-US" sz="3200" b="1" dirty="0"/>
              <a:t>s Four Styles </a:t>
            </a:r>
            <a:r>
              <a:rPr lang="en-US" sz="3200" b="1" dirty="0" smtClean="0"/>
              <a:t>of Learning</a:t>
            </a:r>
            <a:endParaRPr lang="en-US" sz="3200" b="1" dirty="0"/>
          </a:p>
        </p:txBody>
      </p:sp>
      <p:sp>
        <p:nvSpPr>
          <p:cNvPr id="212995" name="Rectangle 3"/>
          <p:cNvSpPr>
            <a:spLocks noGrp="1" noChangeArrowheads="1"/>
          </p:cNvSpPr>
          <p:nvPr>
            <p:ph type="body" idx="1"/>
          </p:nvPr>
        </p:nvSpPr>
        <p:spPr>
          <a:xfrm>
            <a:off x="498475" y="1219200"/>
            <a:ext cx="7556500" cy="5029200"/>
          </a:xfrm>
        </p:spPr>
        <p:txBody>
          <a:bodyPr/>
          <a:lstStyle/>
          <a:p>
            <a:pPr marL="609600" indent="-609600">
              <a:lnSpc>
                <a:spcPct val="80000"/>
              </a:lnSpc>
              <a:buFontTx/>
              <a:buNone/>
            </a:pPr>
            <a:r>
              <a:rPr lang="en-US" sz="1800" b="1" u="sng" dirty="0" smtClean="0"/>
              <a:t>Divergers – Reflective Observation</a:t>
            </a:r>
            <a:endParaRPr lang="en-US" sz="1800" b="1" u="sng" dirty="0"/>
          </a:p>
          <a:p>
            <a:pPr marL="609600" indent="-609600">
              <a:lnSpc>
                <a:spcPct val="80000"/>
              </a:lnSpc>
              <a:buFontTx/>
              <a:buNone/>
            </a:pPr>
            <a:r>
              <a:rPr lang="en-US" sz="1800" dirty="0"/>
              <a:t>	</a:t>
            </a:r>
            <a:r>
              <a:rPr lang="en-US" sz="1400" dirty="0"/>
              <a:t>Prefer to watch others play the game and figure it out for themselves before becoming involved – they solve problems through their own reasoning process usually by watching a demonstration by experts! </a:t>
            </a:r>
            <a:r>
              <a:rPr lang="en-US" sz="1400" b="1" dirty="0">
                <a:solidFill>
                  <a:srgbClr val="FF0066"/>
                </a:solidFill>
              </a:rPr>
              <a:t>FEEL and WATCH</a:t>
            </a:r>
          </a:p>
          <a:p>
            <a:pPr marL="609600" indent="-609600">
              <a:lnSpc>
                <a:spcPct val="80000"/>
              </a:lnSpc>
              <a:buFontTx/>
              <a:buNone/>
            </a:pPr>
            <a:r>
              <a:rPr lang="en-US" sz="1800" b="1" u="sng" dirty="0" smtClean="0"/>
              <a:t>Assimilators – Abstract Conceptualization</a:t>
            </a:r>
            <a:endParaRPr lang="en-US" sz="1800" b="1" u="sng" dirty="0"/>
          </a:p>
          <a:p>
            <a:pPr marL="609600" indent="-609600">
              <a:lnSpc>
                <a:spcPct val="80000"/>
              </a:lnSpc>
              <a:buFontTx/>
              <a:buNone/>
            </a:pPr>
            <a:r>
              <a:rPr lang="en-US" sz="1800" dirty="0"/>
              <a:t>	</a:t>
            </a:r>
            <a:r>
              <a:rPr lang="en-US" sz="1400" dirty="0"/>
              <a:t>Prefer to learn the game by reading written instructions before attempting to play – they solve problems by inductive reasoning and are uncomfortable with random exploration! </a:t>
            </a:r>
            <a:r>
              <a:rPr lang="en-US" sz="1400" b="1" dirty="0">
                <a:solidFill>
                  <a:srgbClr val="FF0066"/>
                </a:solidFill>
              </a:rPr>
              <a:t>THINK and WATCH</a:t>
            </a:r>
            <a:endParaRPr lang="en-US" sz="1400" dirty="0"/>
          </a:p>
          <a:p>
            <a:pPr marL="609600" indent="-609600">
              <a:lnSpc>
                <a:spcPct val="80000"/>
              </a:lnSpc>
              <a:buFontTx/>
              <a:buNone/>
            </a:pPr>
            <a:r>
              <a:rPr lang="en-US" sz="1800" b="1" u="sng" dirty="0" smtClean="0"/>
              <a:t>Convergers – Active Experimentation</a:t>
            </a:r>
            <a:endParaRPr lang="en-US" sz="1800" b="1" u="sng" dirty="0"/>
          </a:p>
          <a:p>
            <a:pPr marL="609600" indent="-609600">
              <a:lnSpc>
                <a:spcPct val="80000"/>
              </a:lnSpc>
              <a:buFontTx/>
              <a:buNone/>
            </a:pPr>
            <a:r>
              <a:rPr lang="en-US" sz="1800" dirty="0"/>
              <a:t>	</a:t>
            </a:r>
            <a:r>
              <a:rPr lang="en-US" sz="1400" dirty="0"/>
              <a:t>Prefer to participate in a well-controlled, simulated practice session – they solve problems by careful experimentation! </a:t>
            </a:r>
            <a:r>
              <a:rPr lang="en-US" sz="1400" b="1" dirty="0">
                <a:solidFill>
                  <a:srgbClr val="FF0066"/>
                </a:solidFill>
              </a:rPr>
              <a:t>THINK and DO</a:t>
            </a:r>
            <a:endParaRPr lang="en-US" sz="1400" dirty="0"/>
          </a:p>
          <a:p>
            <a:pPr marL="609600" indent="-609600">
              <a:lnSpc>
                <a:spcPct val="80000"/>
              </a:lnSpc>
              <a:buFontTx/>
              <a:buNone/>
            </a:pPr>
            <a:r>
              <a:rPr lang="en-US" sz="1800" b="1" u="sng" dirty="0" smtClean="0"/>
              <a:t>Accommodators – Concrete Experience</a:t>
            </a:r>
            <a:endParaRPr lang="en-US" sz="1800" b="1" u="sng" dirty="0"/>
          </a:p>
          <a:p>
            <a:pPr marL="609600" indent="-609600">
              <a:lnSpc>
                <a:spcPct val="80000"/>
              </a:lnSpc>
              <a:buFontTx/>
              <a:buNone/>
            </a:pPr>
            <a:r>
              <a:rPr lang="en-US" sz="1800" dirty="0"/>
              <a:t>	</a:t>
            </a:r>
            <a:r>
              <a:rPr lang="en-US" sz="1400" dirty="0"/>
              <a:t>Prefer to jump in and just play,  learning as they go – they solve problems by taking risks, preferring concrete experiences in which they just take action and see what happens! </a:t>
            </a:r>
            <a:r>
              <a:rPr lang="en-US" sz="1400" b="1" dirty="0">
                <a:solidFill>
                  <a:srgbClr val="FF0066"/>
                </a:solidFill>
              </a:rPr>
              <a:t>FEEL and DO</a:t>
            </a:r>
            <a:endParaRPr lang="en-US" sz="1400" dirty="0"/>
          </a:p>
          <a:p>
            <a:pPr marL="609600" indent="-609600">
              <a:lnSpc>
                <a:spcPct val="80000"/>
              </a:lnSpc>
              <a:buFontTx/>
              <a:buNone/>
            </a:pPr>
            <a:endParaRPr lang="en-US" sz="1400" dirty="0"/>
          </a:p>
          <a:p>
            <a:pPr marL="609600" indent="-609600">
              <a:lnSpc>
                <a:spcPct val="80000"/>
              </a:lnSpc>
              <a:buFontTx/>
              <a:buNone/>
            </a:pPr>
            <a:endParaRPr lang="en-US" sz="2000" b="1" dirty="0"/>
          </a:p>
          <a:p>
            <a:pPr marL="609600" indent="-609600">
              <a:lnSpc>
                <a:spcPct val="80000"/>
              </a:lnSpc>
              <a:buFontTx/>
              <a:buNone/>
            </a:pPr>
            <a:endParaRPr lang="en-US" sz="2000" b="1" dirty="0"/>
          </a:p>
          <a:p>
            <a:pPr marL="609600" indent="-609600">
              <a:lnSpc>
                <a:spcPct val="80000"/>
              </a:lnSpc>
              <a:buFontTx/>
              <a:buAutoNum type="arabicPeriod"/>
            </a:pPr>
            <a:endParaRPr lang="en-US" sz="2000" b="1"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dirty="0" smtClean="0"/>
              <a:t>© 2014 MJ Rymniak BDxInterFace LLC</a:t>
            </a:r>
            <a:endParaRPr lang="en-US" dirty="0"/>
          </a:p>
        </p:txBody>
      </p:sp>
      <p:sp>
        <p:nvSpPr>
          <p:cNvPr id="7" name="Slide Number Placeholder 5"/>
          <p:cNvSpPr>
            <a:spLocks noGrp="1"/>
          </p:cNvSpPr>
          <p:nvPr>
            <p:ph type="sldNum" sz="quarter" idx="12"/>
          </p:nvPr>
        </p:nvSpPr>
        <p:spPr/>
        <p:txBody>
          <a:bodyPr/>
          <a:lstStyle/>
          <a:p>
            <a:fld id="{0F00BEE4-5F27-8C4E-B561-00232980895E}" type="slidenum">
              <a:rPr lang="en-US"/>
              <a:pPr/>
              <a:t>14</a:t>
            </a:fld>
            <a:endParaRPr lang="en-US" dirty="0"/>
          </a:p>
        </p:txBody>
      </p:sp>
      <p:sp>
        <p:nvSpPr>
          <p:cNvPr id="215042" name="Rectangle 2"/>
          <p:cNvSpPr>
            <a:spLocks noGrp="1" noChangeArrowheads="1"/>
          </p:cNvSpPr>
          <p:nvPr>
            <p:ph type="title" idx="4294967295"/>
          </p:nvPr>
        </p:nvSpPr>
        <p:spPr>
          <a:xfrm>
            <a:off x="1371600" y="484188"/>
            <a:ext cx="6184900" cy="506412"/>
          </a:xfrm>
        </p:spPr>
        <p:txBody>
          <a:bodyPr/>
          <a:lstStyle/>
          <a:p>
            <a:pPr algn="ctr"/>
            <a:r>
              <a:rPr lang="en-US" sz="3200" dirty="0"/>
              <a:t>What</a:t>
            </a:r>
            <a:r>
              <a:rPr lang="ja-JP" altLang="en-US" sz="3200" dirty="0">
                <a:latin typeface="Arial"/>
              </a:rPr>
              <a:t>’</a:t>
            </a:r>
            <a:r>
              <a:rPr lang="en-US" sz="3200" dirty="0"/>
              <a:t>s Your Learning Style?</a:t>
            </a:r>
          </a:p>
        </p:txBody>
      </p:sp>
      <p:pic>
        <p:nvPicPr>
          <p:cNvPr id="215044" name="Picture 4" descr="Kolb"/>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1143000"/>
            <a:ext cx="6781800" cy="50325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ig Chart MB Pers Type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4661" y="838200"/>
            <a:ext cx="7783540" cy="54864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5108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4 MBTI Dichotomie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76400" y="1066800"/>
            <a:ext cx="5638800" cy="48006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6898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ardner Wheel.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81200" y="1219200"/>
            <a:ext cx="5245472" cy="5137982"/>
          </a:xfrm>
          <a:prstGeom prst="rect">
            <a:avLst/>
          </a:prstGeom>
        </p:spPr>
      </p:pic>
      <p:sp>
        <p:nvSpPr>
          <p:cNvPr id="5" name="TextBox 4"/>
          <p:cNvSpPr txBox="1"/>
          <p:nvPr/>
        </p:nvSpPr>
        <p:spPr>
          <a:xfrm>
            <a:off x="1981200" y="457200"/>
            <a:ext cx="5181600" cy="461665"/>
          </a:xfrm>
          <a:prstGeom prst="rect">
            <a:avLst/>
          </a:prstGeom>
          <a:noFill/>
        </p:spPr>
        <p:txBody>
          <a:bodyPr wrap="square" rtlCol="0">
            <a:spAutoFit/>
          </a:bodyPr>
          <a:lstStyle/>
          <a:p>
            <a:r>
              <a:rPr lang="en-US" sz="2400" dirty="0" smtClean="0"/>
              <a:t>Gardner’s Multiple Intelligences</a:t>
            </a:r>
            <a:endParaRPr lang="en-US" sz="24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583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arner's Symbol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71600" y="1828800"/>
            <a:ext cx="6576023" cy="4572000"/>
          </a:xfrm>
          <a:prstGeom prst="rect">
            <a:avLst/>
          </a:prstGeom>
        </p:spPr>
      </p:pic>
      <p:sp>
        <p:nvSpPr>
          <p:cNvPr id="5" name="TextBox 4"/>
          <p:cNvSpPr txBox="1"/>
          <p:nvPr/>
        </p:nvSpPr>
        <p:spPr>
          <a:xfrm>
            <a:off x="1371600" y="762000"/>
            <a:ext cx="6477000" cy="830997"/>
          </a:xfrm>
          <a:prstGeom prst="rect">
            <a:avLst/>
          </a:prstGeom>
          <a:noFill/>
        </p:spPr>
        <p:txBody>
          <a:bodyPr wrap="square" rtlCol="0">
            <a:spAutoFit/>
          </a:bodyPr>
          <a:lstStyle/>
          <a:p>
            <a:r>
              <a:rPr lang="en-US" sz="2400" dirty="0" smtClean="0"/>
              <a:t>Another way of looking at Gardner… in case you are visual.</a:t>
            </a:r>
            <a:endParaRPr lang="en-US" sz="24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843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What's your learning styl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5400" y="609601"/>
            <a:ext cx="6629400" cy="57150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19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6444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658812"/>
          </a:xfrm>
        </p:spPr>
        <p:txBody>
          <a:bodyPr/>
          <a:lstStyle/>
          <a:p>
            <a:pPr algn="ctr"/>
            <a:r>
              <a:rPr lang="en-US" sz="3200" dirty="0" smtClean="0"/>
              <a:t>Workshop Description</a:t>
            </a:r>
            <a:endParaRPr lang="en-US" sz="3200" dirty="0"/>
          </a:p>
        </p:txBody>
      </p:sp>
      <p:sp>
        <p:nvSpPr>
          <p:cNvPr id="3" name="Content Placeholder 2"/>
          <p:cNvSpPr>
            <a:spLocks noGrp="1"/>
          </p:cNvSpPr>
          <p:nvPr>
            <p:ph idx="1"/>
          </p:nvPr>
        </p:nvSpPr>
        <p:spPr>
          <a:xfrm>
            <a:off x="498475" y="1371600"/>
            <a:ext cx="7556500" cy="4754563"/>
          </a:xfrm>
        </p:spPr>
        <p:txBody>
          <a:bodyPr/>
          <a:lstStyle/>
          <a:p>
            <a:pPr marL="0" indent="0" algn="ctr">
              <a:buNone/>
            </a:pPr>
            <a:r>
              <a:rPr lang="en-US" sz="1600" dirty="0"/>
              <a:t> </a:t>
            </a:r>
            <a:r>
              <a:rPr lang="en-US" sz="1600" b="1" dirty="0"/>
              <a:t>Intercultural Communication Skills and the </a:t>
            </a:r>
            <a:r>
              <a:rPr lang="en-US" sz="1600" b="1" dirty="0" smtClean="0"/>
              <a:t>ESOL Teacher </a:t>
            </a:r>
          </a:p>
          <a:p>
            <a:pPr marL="0" indent="0">
              <a:buNone/>
            </a:pPr>
            <a:r>
              <a:rPr lang="en-US" sz="1600" b="1" dirty="0" smtClean="0"/>
              <a:t>This </a:t>
            </a:r>
            <a:r>
              <a:rPr lang="en-US" sz="1600" b="1" dirty="0"/>
              <a:t>presentation will take a close </a:t>
            </a:r>
            <a:r>
              <a:rPr lang="en-US" sz="1600" b="1" dirty="0" smtClean="0"/>
              <a:t>look at </a:t>
            </a:r>
            <a:r>
              <a:rPr lang="en-US" sz="1600" b="1" dirty="0"/>
              <a:t>why teachers of adult ESOL can benefit from intercultural communication skills training.  </a:t>
            </a:r>
            <a:endParaRPr lang="en-US" sz="1600" b="1" dirty="0" smtClean="0"/>
          </a:p>
          <a:p>
            <a:pPr marL="0" indent="0">
              <a:buNone/>
            </a:pPr>
            <a:r>
              <a:rPr lang="en-US" sz="1600" b="1" dirty="0" smtClean="0"/>
              <a:t>The </a:t>
            </a:r>
            <a:r>
              <a:rPr lang="en-US" sz="1600" b="1" dirty="0"/>
              <a:t>following topics will be covered in this training program</a:t>
            </a:r>
            <a:r>
              <a:rPr lang="en-US" sz="1600" b="1" dirty="0" smtClean="0"/>
              <a:t>:</a:t>
            </a:r>
            <a:endParaRPr lang="en-US" sz="1600" b="1" dirty="0"/>
          </a:p>
          <a:p>
            <a:pPr marL="342900" indent="-342900">
              <a:buFont typeface="+mj-lt"/>
              <a:buAutoNum type="arabicPeriod"/>
            </a:pPr>
            <a:r>
              <a:rPr lang="en-US" sz="1600" b="1" dirty="0" smtClean="0"/>
              <a:t>Differences that </a:t>
            </a:r>
            <a:r>
              <a:rPr lang="en-US" sz="1600" b="1" dirty="0"/>
              <a:t>impact classroom dynamics and </a:t>
            </a:r>
            <a:r>
              <a:rPr lang="en-US" sz="1600" b="1" dirty="0" smtClean="0"/>
              <a:t>effectiveness in the adult ESOL classroom.</a:t>
            </a:r>
            <a:endParaRPr lang="en-US" sz="1600" b="1" dirty="0"/>
          </a:p>
          <a:p>
            <a:pPr marL="342900" indent="-342900">
              <a:buFont typeface="+mj-lt"/>
              <a:buAutoNum type="arabicPeriod"/>
            </a:pPr>
            <a:r>
              <a:rPr lang="en-US" sz="1600" b="1" dirty="0" smtClean="0"/>
              <a:t>Presentation </a:t>
            </a:r>
            <a:r>
              <a:rPr lang="en-US" sz="1600" b="1" dirty="0"/>
              <a:t>of the Bennett </a:t>
            </a:r>
            <a:r>
              <a:rPr lang="en-US" sz="1600" b="1" dirty="0" smtClean="0"/>
              <a:t>Developmental Model of Intercultural Sensitivity (DMIS) and </a:t>
            </a:r>
            <a:r>
              <a:rPr lang="en-US" sz="1600" b="1" dirty="0"/>
              <a:t>the acceptance, valuing and appreciation of difference.  </a:t>
            </a:r>
          </a:p>
          <a:p>
            <a:pPr marL="342900" indent="-342900">
              <a:buFont typeface="+mj-lt"/>
              <a:buAutoNum type="arabicPeriod"/>
            </a:pPr>
            <a:r>
              <a:rPr lang="en-US" sz="1600" b="1" dirty="0"/>
              <a:t> The introduction of </a:t>
            </a:r>
            <a:r>
              <a:rPr lang="en-US" sz="1600" b="1" dirty="0" smtClean="0"/>
              <a:t>3 </a:t>
            </a:r>
            <a:r>
              <a:rPr lang="en-US" sz="1600" b="1" dirty="0"/>
              <a:t>other standard paradigms for understanding and comparing </a:t>
            </a:r>
            <a:r>
              <a:rPr lang="en-US" sz="1600" b="1" dirty="0" smtClean="0"/>
              <a:t>cultural differences: </a:t>
            </a:r>
            <a:r>
              <a:rPr lang="en-US" sz="1600" b="1" dirty="0"/>
              <a:t>The Iceberg </a:t>
            </a:r>
            <a:r>
              <a:rPr lang="en-US" sz="1600" b="1" dirty="0" smtClean="0"/>
              <a:t>Theory, The </a:t>
            </a:r>
            <a:r>
              <a:rPr lang="en-US" sz="1600" b="1" dirty="0"/>
              <a:t>Hall Model, Kohl’s </a:t>
            </a:r>
            <a:r>
              <a:rPr lang="en-US" sz="1600" b="1" dirty="0" smtClean="0"/>
              <a:t>Model.</a:t>
            </a:r>
            <a:endParaRPr lang="en-US" sz="1600" b="1" dirty="0"/>
          </a:p>
        </p:txBody>
      </p:sp>
      <p:sp>
        <p:nvSpPr>
          <p:cNvPr id="4" name="Footer Placeholder 3"/>
          <p:cNvSpPr>
            <a:spLocks noGrp="1"/>
          </p:cNvSpPr>
          <p:nvPr>
            <p:ph type="ftr" sz="quarter" idx="11"/>
          </p:nvPr>
        </p:nvSpPr>
        <p:spPr/>
        <p:txBody>
          <a:bodyPr/>
          <a:lstStyle/>
          <a:p>
            <a:pPr>
              <a:defRPr/>
            </a:pPr>
            <a:r>
              <a:rPr lang="en-US" dirty="0" smtClean="0"/>
              <a:t>© 2014 MJ Rymniak </a:t>
            </a:r>
            <a:r>
              <a:rPr lang="en-US" dirty="0" err="1" smtClean="0"/>
              <a:t>BDxInterFace</a:t>
            </a:r>
            <a:r>
              <a:rPr lang="en-US" dirty="0" smtClean="0"/>
              <a:t>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0333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ilbert cartoon.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399" y="1676400"/>
            <a:ext cx="8166461" cy="3657600"/>
          </a:xfrm>
          <a:prstGeom prst="rect">
            <a:avLst/>
          </a:prstGeom>
        </p:spPr>
      </p:pic>
      <p:sp>
        <p:nvSpPr>
          <p:cNvPr id="5" name="TextBox 4"/>
          <p:cNvSpPr txBox="1"/>
          <p:nvPr/>
        </p:nvSpPr>
        <p:spPr>
          <a:xfrm>
            <a:off x="1676400" y="685800"/>
            <a:ext cx="5715000" cy="584776"/>
          </a:xfrm>
          <a:prstGeom prst="rect">
            <a:avLst/>
          </a:prstGeom>
          <a:noFill/>
        </p:spPr>
        <p:txBody>
          <a:bodyPr wrap="square" rtlCol="0">
            <a:spAutoFit/>
          </a:bodyPr>
          <a:lstStyle/>
          <a:p>
            <a:r>
              <a:rPr lang="en-US" dirty="0" smtClean="0"/>
              <a:t>Don’t take it too far!</a:t>
            </a: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20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3332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lgn="ctr"/>
            <a:r>
              <a:rPr lang="en-US" sz="3200" dirty="0">
                <a:latin typeface="Calibri" charset="0"/>
                <a:cs typeface="Calibri" charset="0"/>
              </a:rPr>
              <a:t>Dealing With Difference</a:t>
            </a:r>
          </a:p>
        </p:txBody>
      </p:sp>
      <p:sp>
        <p:nvSpPr>
          <p:cNvPr id="37890" name="Content Placeholder 2"/>
          <p:cNvSpPr>
            <a:spLocks noGrp="1"/>
          </p:cNvSpPr>
          <p:nvPr>
            <p:ph idx="1"/>
          </p:nvPr>
        </p:nvSpPr>
        <p:spPr>
          <a:xfrm>
            <a:off x="457200" y="1600200"/>
            <a:ext cx="7556500" cy="4144963"/>
          </a:xfrm>
        </p:spPr>
        <p:txBody>
          <a:bodyPr/>
          <a:lstStyle/>
          <a:p>
            <a:r>
              <a:rPr lang="en-US" dirty="0">
                <a:latin typeface="Rockwell" charset="0"/>
              </a:rPr>
              <a:t>Our initial response to difference is to </a:t>
            </a:r>
            <a:r>
              <a:rPr lang="en-US" u="sng" dirty="0">
                <a:latin typeface="Rockwell" charset="0"/>
              </a:rPr>
              <a:t>avoid</a:t>
            </a:r>
            <a:r>
              <a:rPr lang="en-US" dirty="0">
                <a:latin typeface="Rockwell" charset="0"/>
              </a:rPr>
              <a:t> it.  This is normal. </a:t>
            </a:r>
            <a:r>
              <a:rPr lang="en-US" b="1" dirty="0">
                <a:latin typeface="Rockwell" charset="0"/>
              </a:rPr>
              <a:t>Fight or Flight. Isolationism.</a:t>
            </a:r>
          </a:p>
          <a:p>
            <a:r>
              <a:rPr lang="en-US" dirty="0">
                <a:latin typeface="Rockwell" charset="0"/>
              </a:rPr>
              <a:t>Or we try to convert the “different” group to our way of thinking. Imposing our beliefs, customs on others. </a:t>
            </a:r>
            <a:r>
              <a:rPr lang="en-US" b="1" dirty="0">
                <a:latin typeface="Rockwell" charset="0"/>
              </a:rPr>
              <a:t>Assimilation.  Acculturation.</a:t>
            </a:r>
          </a:p>
          <a:p>
            <a:r>
              <a:rPr lang="en-US" dirty="0">
                <a:latin typeface="Rockwell" charset="0"/>
              </a:rPr>
              <a:t>Or we simply get rid of “the other”.  Separate them from us. Make their lives unbearable to live among us.  </a:t>
            </a:r>
            <a:r>
              <a:rPr lang="en-US" b="1" dirty="0">
                <a:latin typeface="Rockwell" charset="0"/>
              </a:rPr>
              <a:t>Bullying,</a:t>
            </a:r>
            <a:r>
              <a:rPr lang="en-US" dirty="0">
                <a:latin typeface="Rockwell" charset="0"/>
              </a:rPr>
              <a:t> </a:t>
            </a:r>
            <a:r>
              <a:rPr lang="en-US" b="1" dirty="0">
                <a:latin typeface="Rockwell" charset="0"/>
              </a:rPr>
              <a:t>Genocide, Ethnic Cleansing, Geographic Isolation, Reservations</a:t>
            </a:r>
            <a:r>
              <a:rPr lang="en-US" dirty="0">
                <a:latin typeface="Rockwell" charset="0"/>
              </a:rPr>
              <a:t>.</a:t>
            </a:r>
          </a:p>
          <a:p>
            <a:endParaRPr lang="en-US" dirty="0">
              <a:latin typeface="Rockwell" charset="0"/>
            </a:endParaRP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algn="ctr"/>
            <a:r>
              <a:rPr lang="en-US" dirty="0">
                <a:latin typeface="Rockwell" charset="0"/>
              </a:rPr>
              <a:t>Intercultural Communication is set in Cultural Relativity</a:t>
            </a:r>
          </a:p>
        </p:txBody>
      </p:sp>
      <p:sp>
        <p:nvSpPr>
          <p:cNvPr id="44034" name="Content Placeholder 2"/>
          <p:cNvSpPr>
            <a:spLocks noGrp="1"/>
          </p:cNvSpPr>
          <p:nvPr>
            <p:ph idx="1"/>
          </p:nvPr>
        </p:nvSpPr>
        <p:spPr>
          <a:xfrm>
            <a:off x="533400" y="1981200"/>
            <a:ext cx="7620000" cy="4191000"/>
          </a:xfrm>
        </p:spPr>
        <p:txBody>
          <a:bodyPr/>
          <a:lstStyle/>
          <a:p>
            <a:pPr marL="0" indent="0">
              <a:buFont typeface="Wingdings" charset="0"/>
              <a:buNone/>
            </a:pPr>
            <a:endParaRPr lang="en-US" dirty="0">
              <a:latin typeface="Rockwell" charset="0"/>
            </a:endParaRPr>
          </a:p>
          <a:p>
            <a:pPr marL="0" indent="0">
              <a:buFont typeface="Wingdings" charset="0"/>
              <a:buNone/>
            </a:pPr>
            <a:endParaRPr lang="en-US" sz="3200" dirty="0">
              <a:latin typeface="Rockwell" charset="0"/>
            </a:endParaRPr>
          </a:p>
          <a:p>
            <a:pPr marL="0" indent="0">
              <a:buFont typeface="Wingdings" charset="0"/>
              <a:buNone/>
            </a:pPr>
            <a:endParaRPr lang="en-US" dirty="0">
              <a:latin typeface="Rockwell" charset="0"/>
            </a:endParaRPr>
          </a:p>
          <a:p>
            <a:pPr marL="0" indent="0">
              <a:buFont typeface="Wingdings" charset="0"/>
              <a:buNone/>
            </a:pPr>
            <a:endParaRPr lang="en-US" sz="3200" dirty="0">
              <a:latin typeface="Rockwell" charset="0"/>
            </a:endParaRPr>
          </a:p>
        </p:txBody>
      </p:sp>
      <p:pic>
        <p:nvPicPr>
          <p:cNvPr id="44037" name="Picture 2" descr="Can't judge me.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1676400"/>
            <a:ext cx="6477000" cy="47656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9" name="Picture 6" descr="2 ethnocentris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165100"/>
            <a:ext cx="7086600" cy="6346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3" name="Picture 3" descr="cow and fro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44563" y="609600"/>
            <a:ext cx="7469187" cy="5791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7" name="Picture 15" descr="Hijab girls and amish.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74613"/>
            <a:ext cx="7010400" cy="6423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lgn="ctr"/>
            <a:r>
              <a:rPr lang="en-US" b="1" dirty="0"/>
              <a:t>Valuing DIVERSITY</a:t>
            </a:r>
          </a:p>
        </p:txBody>
      </p:sp>
      <p:sp>
        <p:nvSpPr>
          <p:cNvPr id="153603" name="Rectangle 3"/>
          <p:cNvSpPr>
            <a:spLocks noGrp="1" noChangeArrowheads="1"/>
          </p:cNvSpPr>
          <p:nvPr>
            <p:ph type="body" idx="1"/>
          </p:nvPr>
        </p:nvSpPr>
        <p:spPr/>
        <p:txBody>
          <a:bodyPr/>
          <a:lstStyle/>
          <a:p>
            <a:pPr algn="ctr">
              <a:buFontTx/>
              <a:buNone/>
            </a:pPr>
            <a:endParaRPr lang="en-US" sz="4000" dirty="0"/>
          </a:p>
          <a:p>
            <a:pPr algn="ctr">
              <a:buFontTx/>
              <a:buNone/>
            </a:pPr>
            <a:endParaRPr lang="en-US" sz="4000" dirty="0"/>
          </a:p>
          <a:p>
            <a:pPr>
              <a:buFontTx/>
              <a:buNone/>
            </a:pPr>
            <a:endParaRPr lang="en-US" dirty="0"/>
          </a:p>
        </p:txBody>
      </p:sp>
      <p:pic>
        <p:nvPicPr>
          <p:cNvPr id="153604" name="Picture 4" descr="MPj04373320000[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0" y="1524000"/>
            <a:ext cx="4419600" cy="4191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algn="ctr"/>
            <a:r>
              <a:rPr lang="en-US" b="1" dirty="0"/>
              <a:t>Appreciating DIFFERENCE</a:t>
            </a:r>
          </a:p>
        </p:txBody>
      </p:sp>
      <p:sp>
        <p:nvSpPr>
          <p:cNvPr id="155651" name="Rectangle 3"/>
          <p:cNvSpPr>
            <a:spLocks noGrp="1" noChangeArrowheads="1"/>
          </p:cNvSpPr>
          <p:nvPr>
            <p:ph type="body" idx="1"/>
          </p:nvPr>
        </p:nvSpPr>
        <p:spPr/>
        <p:txBody>
          <a:bodyPr/>
          <a:lstStyle/>
          <a:p>
            <a:pPr>
              <a:buFontTx/>
              <a:buNone/>
            </a:pPr>
            <a:endParaRPr lang="en-US" sz="4800" dirty="0"/>
          </a:p>
          <a:p>
            <a:pPr>
              <a:buFontTx/>
              <a:buNone/>
            </a:pPr>
            <a:endParaRPr lang="en-US" dirty="0"/>
          </a:p>
        </p:txBody>
      </p:sp>
      <p:pic>
        <p:nvPicPr>
          <p:cNvPr id="155652" name="Picture 4" descr="MPj04285220000[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171" r="2171"/>
          <a:stretch>
            <a:fillRect/>
          </a:stretch>
        </p:blipFill>
        <p:spPr bwMode="auto">
          <a:xfrm>
            <a:off x="990600" y="1371600"/>
            <a:ext cx="6697663" cy="4648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ctr"/>
            <a:r>
              <a:rPr lang="en-US" b="1" dirty="0"/>
              <a:t>Difference</a:t>
            </a:r>
          </a:p>
        </p:txBody>
      </p:sp>
      <p:sp>
        <p:nvSpPr>
          <p:cNvPr id="172035" name="Rectangle 3"/>
          <p:cNvSpPr>
            <a:spLocks noGrp="1" noChangeArrowheads="1"/>
          </p:cNvSpPr>
          <p:nvPr>
            <p:ph type="body" idx="1"/>
          </p:nvPr>
        </p:nvSpPr>
        <p:spPr>
          <a:xfrm>
            <a:off x="498475" y="1447801"/>
            <a:ext cx="7350125" cy="4572000"/>
          </a:xfrm>
        </p:spPr>
        <p:txBody>
          <a:bodyPr/>
          <a:lstStyle/>
          <a:p>
            <a:r>
              <a:rPr lang="en-US" sz="3600" dirty="0"/>
              <a:t>How Comfortable Are You With It?</a:t>
            </a:r>
          </a:p>
          <a:p>
            <a:r>
              <a:rPr lang="en-US" sz="3600" dirty="0"/>
              <a:t>What categories of difference do you find in </a:t>
            </a:r>
            <a:r>
              <a:rPr lang="en-US" sz="3600" dirty="0" smtClean="0"/>
              <a:t>the adult ESOL classroom?</a:t>
            </a:r>
            <a:endParaRPr lang="en-US" sz="3600" dirty="0"/>
          </a:p>
          <a:p>
            <a:pPr>
              <a:buFontTx/>
              <a:buNone/>
            </a:pPr>
            <a:endParaRPr lang="en-US" sz="3600" dirty="0"/>
          </a:p>
        </p:txBody>
      </p:sp>
      <p:pic>
        <p:nvPicPr>
          <p:cNvPr id="172037" name="Picture 5" descr="MPj04010360000[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19600" y="4191000"/>
            <a:ext cx="2917213" cy="195421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4800"/>
            <a:ext cx="7556500" cy="685800"/>
          </a:xfrm>
        </p:spPr>
        <p:txBody>
          <a:bodyPr/>
          <a:lstStyle/>
          <a:p>
            <a:r>
              <a:rPr lang="en-US" sz="2000" dirty="0" smtClean="0"/>
              <a:t>What categories of difference are we already “used to” seeing in an adult ESOL class?</a:t>
            </a:r>
            <a:endParaRPr lang="en-US" sz="2000" dirty="0"/>
          </a:p>
        </p:txBody>
      </p:sp>
      <p:sp>
        <p:nvSpPr>
          <p:cNvPr id="13" name="TextBox 12"/>
          <p:cNvSpPr txBox="1"/>
          <p:nvPr/>
        </p:nvSpPr>
        <p:spPr>
          <a:xfrm>
            <a:off x="914400" y="1143001"/>
            <a:ext cx="2819400" cy="5632310"/>
          </a:xfrm>
          <a:prstGeom prst="rect">
            <a:avLst/>
          </a:prstGeom>
          <a:noFill/>
        </p:spPr>
        <p:txBody>
          <a:bodyPr wrap="square" rtlCol="0">
            <a:spAutoFit/>
          </a:bodyPr>
          <a:lstStyle/>
          <a:p>
            <a:pPr marL="342900" indent="-342900" algn="l">
              <a:buFont typeface="Arial"/>
              <a:buChar char="•"/>
            </a:pPr>
            <a:r>
              <a:rPr lang="en-US" sz="1400" dirty="0" smtClean="0"/>
              <a:t>age</a:t>
            </a:r>
          </a:p>
          <a:p>
            <a:pPr marL="342900" indent="-342900" algn="l">
              <a:buFont typeface="Arial"/>
              <a:buChar char="•"/>
            </a:pPr>
            <a:r>
              <a:rPr lang="en-US" sz="1400" dirty="0"/>
              <a:t>g</a:t>
            </a:r>
            <a:r>
              <a:rPr lang="en-US" sz="1400" dirty="0" smtClean="0"/>
              <a:t>ender</a:t>
            </a:r>
          </a:p>
          <a:p>
            <a:pPr marL="342900" indent="-342900" algn="l">
              <a:buFont typeface="Arial"/>
              <a:buChar char="•"/>
            </a:pPr>
            <a:r>
              <a:rPr lang="en-US" sz="1400" dirty="0" smtClean="0"/>
              <a:t>culture</a:t>
            </a:r>
          </a:p>
          <a:p>
            <a:pPr marL="342900" indent="-342900" algn="l">
              <a:buFont typeface="Arial"/>
              <a:buChar char="•"/>
            </a:pPr>
            <a:r>
              <a:rPr lang="en-US" sz="1400" dirty="0"/>
              <a:t>g</a:t>
            </a:r>
            <a:r>
              <a:rPr lang="en-US" sz="1400" dirty="0" smtClean="0"/>
              <a:t>eographic origin</a:t>
            </a:r>
          </a:p>
          <a:p>
            <a:pPr marL="342900" indent="-342900" algn="l">
              <a:buFont typeface="Arial"/>
              <a:buChar char="•"/>
            </a:pPr>
            <a:r>
              <a:rPr lang="en-US" sz="1400" dirty="0"/>
              <a:t>l</a:t>
            </a:r>
            <a:r>
              <a:rPr lang="en-US" sz="1400" dirty="0" smtClean="0"/>
              <a:t>anguage dress </a:t>
            </a:r>
          </a:p>
          <a:p>
            <a:pPr marL="342900" indent="-342900" algn="l">
              <a:buFont typeface="Arial"/>
              <a:buChar char="•"/>
            </a:pPr>
            <a:r>
              <a:rPr lang="en-US" sz="1400" dirty="0" smtClean="0"/>
              <a:t>look </a:t>
            </a:r>
          </a:p>
          <a:p>
            <a:pPr marL="342900" indent="-342900" algn="l">
              <a:buFont typeface="Arial"/>
              <a:buChar char="•"/>
            </a:pPr>
            <a:r>
              <a:rPr lang="en-US" sz="1400" dirty="0" smtClean="0"/>
              <a:t>life experiences </a:t>
            </a:r>
          </a:p>
          <a:p>
            <a:pPr marL="342900" indent="-342900" algn="l">
              <a:buFont typeface="Arial"/>
              <a:buChar char="•"/>
            </a:pPr>
            <a:r>
              <a:rPr lang="en-US" sz="1400" dirty="0" smtClean="0"/>
              <a:t>socio-economic level</a:t>
            </a:r>
          </a:p>
          <a:p>
            <a:pPr marL="342900" indent="-342900" algn="l">
              <a:buFont typeface="Arial"/>
              <a:buChar char="•"/>
            </a:pPr>
            <a:r>
              <a:rPr lang="en-US" sz="1400" dirty="0"/>
              <a:t>s</a:t>
            </a:r>
            <a:r>
              <a:rPr lang="en-US" sz="1400" dirty="0" smtClean="0"/>
              <a:t>ocial class</a:t>
            </a:r>
          </a:p>
          <a:p>
            <a:pPr marL="342900" indent="-342900" algn="l">
              <a:buFont typeface="Arial"/>
              <a:buChar char="•"/>
            </a:pPr>
            <a:r>
              <a:rPr lang="en-US" sz="1400" dirty="0"/>
              <a:t>e</a:t>
            </a:r>
            <a:r>
              <a:rPr lang="en-US" sz="1400" dirty="0" smtClean="0"/>
              <a:t>thnicity</a:t>
            </a:r>
          </a:p>
          <a:p>
            <a:pPr marL="342900" indent="-342900" algn="l">
              <a:buFont typeface="Arial"/>
              <a:buChar char="•"/>
            </a:pPr>
            <a:r>
              <a:rPr lang="en-US" sz="1400" dirty="0"/>
              <a:t>p</a:t>
            </a:r>
            <a:r>
              <a:rPr lang="en-US" sz="1400" dirty="0" smtClean="0"/>
              <a:t>rofessional/vocational</a:t>
            </a:r>
          </a:p>
          <a:p>
            <a:pPr marL="342900" indent="-342900" algn="l">
              <a:buFont typeface="Arial"/>
              <a:buChar char="•"/>
            </a:pPr>
            <a:r>
              <a:rPr lang="en-US" sz="1400" dirty="0"/>
              <a:t>f</a:t>
            </a:r>
            <a:r>
              <a:rPr lang="en-US" sz="1400" dirty="0" smtClean="0"/>
              <a:t>amily configurations</a:t>
            </a:r>
          </a:p>
          <a:p>
            <a:pPr marL="342900" indent="-342900" algn="l">
              <a:buFont typeface="Arial"/>
              <a:buChar char="•"/>
            </a:pPr>
            <a:r>
              <a:rPr lang="en-US" sz="1400" dirty="0"/>
              <a:t>a</a:t>
            </a:r>
            <a:r>
              <a:rPr lang="en-US" sz="1400" dirty="0" smtClean="0"/>
              <a:t>bilities</a:t>
            </a:r>
          </a:p>
          <a:p>
            <a:pPr marL="342900" indent="-342900" algn="l">
              <a:buFont typeface="Arial"/>
              <a:buChar char="•"/>
            </a:pPr>
            <a:r>
              <a:rPr lang="en-US" sz="1400" dirty="0"/>
              <a:t>d</a:t>
            </a:r>
            <a:r>
              <a:rPr lang="en-US" sz="1400" dirty="0" smtClean="0"/>
              <a:t>isabilities</a:t>
            </a:r>
          </a:p>
          <a:p>
            <a:pPr marL="342900" indent="-342900" algn="l">
              <a:buFont typeface="Arial"/>
              <a:buChar char="•"/>
            </a:pPr>
            <a:r>
              <a:rPr lang="en-US" sz="1400" dirty="0"/>
              <a:t>l</a:t>
            </a:r>
            <a:r>
              <a:rPr lang="en-US" sz="1400" dirty="0" smtClean="0"/>
              <a:t>ifestyle choices</a:t>
            </a:r>
          </a:p>
          <a:p>
            <a:pPr marL="342900" indent="-342900" algn="l">
              <a:buFont typeface="Arial"/>
              <a:buChar char="•"/>
            </a:pPr>
            <a:r>
              <a:rPr lang="en-US" sz="1400" dirty="0"/>
              <a:t>s</a:t>
            </a:r>
            <a:r>
              <a:rPr lang="en-US" sz="1400" dirty="0" smtClean="0"/>
              <a:t>exual orientation</a:t>
            </a:r>
          </a:p>
          <a:p>
            <a:pPr marL="342900" indent="-342900" algn="l">
              <a:buFont typeface="Arial"/>
              <a:buChar char="•"/>
            </a:pPr>
            <a:r>
              <a:rPr lang="en-US" sz="1400" dirty="0"/>
              <a:t>r</a:t>
            </a:r>
            <a:r>
              <a:rPr lang="en-US" sz="1400" dirty="0" smtClean="0"/>
              <a:t>eligious beliefs</a:t>
            </a:r>
          </a:p>
          <a:p>
            <a:pPr marL="342900" indent="-342900" algn="l">
              <a:buFont typeface="Arial"/>
              <a:buChar char="•"/>
            </a:pPr>
            <a:r>
              <a:rPr lang="en-US" sz="1400" dirty="0"/>
              <a:t>v</a:t>
            </a:r>
            <a:r>
              <a:rPr lang="en-US" sz="1400" dirty="0" smtClean="0"/>
              <a:t>alues </a:t>
            </a:r>
          </a:p>
          <a:p>
            <a:pPr marL="342900" indent="-342900" algn="l">
              <a:buFont typeface="Arial"/>
              <a:buChar char="•"/>
            </a:pPr>
            <a:r>
              <a:rPr lang="en-US" sz="1400" dirty="0" smtClean="0"/>
              <a:t>generational</a:t>
            </a:r>
          </a:p>
          <a:p>
            <a:pPr marL="342900" indent="-342900" algn="l">
              <a:buFont typeface="Arial"/>
              <a:buChar char="•"/>
            </a:pPr>
            <a:r>
              <a:rPr lang="en-US" sz="1400" dirty="0"/>
              <a:t>learning styles</a:t>
            </a:r>
          </a:p>
          <a:p>
            <a:pPr marL="342900" indent="-342900" algn="l">
              <a:buFont typeface="Arial"/>
              <a:buChar char="•"/>
            </a:pPr>
            <a:r>
              <a:rPr lang="en-US" sz="1400" dirty="0"/>
              <a:t>personality </a:t>
            </a:r>
            <a:r>
              <a:rPr lang="en-US" sz="1400" dirty="0" smtClean="0"/>
              <a:t>traits</a:t>
            </a:r>
          </a:p>
          <a:p>
            <a:pPr marL="342900" indent="-342900" algn="l">
              <a:buFont typeface="Arial"/>
              <a:buChar char="•"/>
            </a:pPr>
            <a:r>
              <a:rPr lang="en-US" sz="1400" dirty="0" smtClean="0"/>
              <a:t>… even MAC vs. PC preference!</a:t>
            </a:r>
            <a:endParaRPr lang="en-US" sz="1400" dirty="0"/>
          </a:p>
          <a:p>
            <a:pPr marL="342900" indent="-342900" algn="l">
              <a:buFont typeface="Arial"/>
              <a:buChar char="•"/>
            </a:pPr>
            <a:endParaRPr lang="en-US" sz="1800" dirty="0" smtClean="0"/>
          </a:p>
          <a:p>
            <a:pPr marL="342900" indent="-342900">
              <a:buFont typeface="Arial"/>
              <a:buChar char="•"/>
            </a:pPr>
            <a:endParaRPr lang="en-US" sz="2000" dirty="0"/>
          </a:p>
        </p:txBody>
      </p:sp>
      <p:pic>
        <p:nvPicPr>
          <p:cNvPr id="14" name="Picture 13" descr="Globe.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95800" y="1219200"/>
            <a:ext cx="3654552" cy="5181600"/>
          </a:xfrm>
          <a:prstGeom prst="rect">
            <a:avLst/>
          </a:prstGeom>
        </p:spPr>
      </p:pic>
      <p:sp>
        <p:nvSpPr>
          <p:cNvPr id="3" name="Footer Placeholder 2"/>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12CDFB66-EF21-CF4E-A170-F1EA039F6C64}" type="slidenum">
              <a:rPr lang="en-US" smtClean="0"/>
              <a:pPr>
                <a:defRPr/>
              </a:pPr>
              <a:t>29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1503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98475" y="484188"/>
            <a:ext cx="7556500" cy="887412"/>
          </a:xfrm>
        </p:spPr>
        <p:txBody>
          <a:bodyPr/>
          <a:lstStyle/>
          <a:p>
            <a:pPr algn="ctr"/>
            <a:r>
              <a:rPr lang="en-US" sz="3200" dirty="0" smtClean="0"/>
              <a:t>What this course is NOT!</a:t>
            </a:r>
            <a:endParaRPr lang="en-US" sz="3200" dirty="0"/>
          </a:p>
        </p:txBody>
      </p:sp>
      <p:sp>
        <p:nvSpPr>
          <p:cNvPr id="7" name="Content Placeholder 6"/>
          <p:cNvSpPr>
            <a:spLocks noGrp="1"/>
          </p:cNvSpPr>
          <p:nvPr>
            <p:ph idx="1"/>
          </p:nvPr>
        </p:nvSpPr>
        <p:spPr>
          <a:xfrm>
            <a:off x="498475" y="1295400"/>
            <a:ext cx="7556500" cy="5029200"/>
          </a:xfrm>
        </p:spPr>
        <p:txBody>
          <a:bodyPr/>
          <a:lstStyle/>
          <a:p>
            <a:r>
              <a:rPr lang="en-US" dirty="0" smtClean="0"/>
              <a:t>It will </a:t>
            </a:r>
            <a:r>
              <a:rPr lang="en-US" b="1" dirty="0" smtClean="0"/>
              <a:t>NOT</a:t>
            </a:r>
            <a:r>
              <a:rPr lang="en-US" dirty="0" smtClean="0"/>
              <a:t>  be a laundry list of cultural “DOs and DONTs” like the ones you might find in a tourist or travel book.  These are usually too superficial or shallow, are often stereotypes and are often wrong or dated! (e.g., “Don’t show a Saudi the soles of your feet.”)  They don’t really help you might for long-term relationships.</a:t>
            </a:r>
          </a:p>
          <a:p>
            <a:r>
              <a:rPr lang="en-US" dirty="0" smtClean="0"/>
              <a:t>It will </a:t>
            </a:r>
            <a:r>
              <a:rPr lang="en-US" b="1" dirty="0" smtClean="0"/>
              <a:t>NOT</a:t>
            </a:r>
            <a:r>
              <a:rPr lang="en-US" dirty="0" smtClean="0"/>
              <a:t> change you overnight into a empathetic interculturalist.  This will take time and requires incremental development along a continuum supplemented by actual interaction with those from other cultures.</a:t>
            </a:r>
          </a:p>
          <a:p>
            <a:r>
              <a:rPr lang="en-US" dirty="0" smtClean="0"/>
              <a:t>It will </a:t>
            </a:r>
            <a:r>
              <a:rPr lang="en-US" b="1" dirty="0" smtClean="0"/>
              <a:t>NOT</a:t>
            </a:r>
            <a:r>
              <a:rPr lang="en-US" dirty="0" smtClean="0"/>
              <a:t> answer all your questions, nor will it stimulate all your questions.  But it will give you some interesting academic and intellectual tools to begin finding the answers on your own or with your colleagues in the community.</a:t>
            </a:r>
          </a:p>
          <a:p>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9010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498475" y="381000"/>
            <a:ext cx="7556500" cy="2819400"/>
          </a:xfrm>
        </p:spPr>
        <p:txBody>
          <a:bodyPr/>
          <a:lstStyle/>
          <a:p>
            <a:pPr algn="ctr" eaLnBrk="1" hangingPunct="1"/>
            <a:r>
              <a:rPr lang="en-US" sz="2800" b="1" dirty="0">
                <a:solidFill>
                  <a:schemeClr val="tx1"/>
                </a:solidFill>
                <a:latin typeface="ScalaSans-Regular" charset="0"/>
              </a:rPr>
              <a:t>Dealing with difference is </a:t>
            </a:r>
            <a:r>
              <a:rPr lang="en-US" sz="2800" b="1" u="sng" dirty="0">
                <a:solidFill>
                  <a:schemeClr val="tx1"/>
                </a:solidFill>
                <a:latin typeface="ScalaSans-Regular" charset="0"/>
              </a:rPr>
              <a:t>NOT</a:t>
            </a:r>
            <a:r>
              <a:rPr lang="en-US" sz="2800" b="1" dirty="0">
                <a:solidFill>
                  <a:schemeClr val="tx1"/>
                </a:solidFill>
                <a:latin typeface="ScalaSans-Regular" charset="0"/>
              </a:rPr>
              <a:t> a natural human capability.  </a:t>
            </a:r>
            <a:br>
              <a:rPr lang="en-US" sz="2800" b="1" dirty="0">
                <a:solidFill>
                  <a:schemeClr val="tx1"/>
                </a:solidFill>
                <a:latin typeface="ScalaSans-Regular" charset="0"/>
              </a:rPr>
            </a:br>
            <a:r>
              <a:rPr lang="en-US" sz="2800" b="1" dirty="0">
                <a:solidFill>
                  <a:schemeClr val="tx1"/>
                </a:solidFill>
                <a:latin typeface="ScalaSans-Regular" charset="0"/>
              </a:rPr>
              <a:t/>
            </a:r>
            <a:br>
              <a:rPr lang="en-US" sz="2800" b="1" dirty="0">
                <a:solidFill>
                  <a:schemeClr val="tx1"/>
                </a:solidFill>
                <a:latin typeface="ScalaSans-Regular" charset="0"/>
              </a:rPr>
            </a:br>
            <a:r>
              <a:rPr lang="en-US" sz="2800" b="1" dirty="0">
                <a:solidFill>
                  <a:schemeClr val="tx1"/>
                </a:solidFill>
                <a:latin typeface="ScalaSans-Regular" charset="0"/>
              </a:rPr>
              <a:t>It is insufficient to just say “let’s be different”</a:t>
            </a:r>
            <a:r>
              <a:rPr lang="en-US" altLang="ja-JP" sz="2800" b="1" dirty="0">
                <a:solidFill>
                  <a:schemeClr val="tx1"/>
                </a:solidFill>
                <a:latin typeface="ScalaSans-Regular" charset="0"/>
              </a:rPr>
              <a:t>.</a:t>
            </a:r>
            <a:br>
              <a:rPr lang="en-US" altLang="ja-JP" sz="2800" b="1" dirty="0">
                <a:solidFill>
                  <a:schemeClr val="tx1"/>
                </a:solidFill>
                <a:latin typeface="ScalaSans-Regular" charset="0"/>
              </a:rPr>
            </a:br>
            <a:r>
              <a:rPr lang="en-US" altLang="ja-JP" sz="2800" b="1" dirty="0">
                <a:solidFill>
                  <a:schemeClr val="tx1"/>
                </a:solidFill>
                <a:latin typeface="ScalaSans-Regular" charset="0"/>
              </a:rPr>
              <a:t/>
            </a:r>
            <a:br>
              <a:rPr lang="en-US" altLang="ja-JP" sz="2800" b="1" dirty="0">
                <a:solidFill>
                  <a:schemeClr val="tx1"/>
                </a:solidFill>
                <a:latin typeface="ScalaSans-Regular" charset="0"/>
              </a:rPr>
            </a:br>
            <a:r>
              <a:rPr lang="en-US" altLang="ja-JP" sz="2800" b="1" dirty="0">
                <a:solidFill>
                  <a:schemeClr val="tx1"/>
                </a:solidFill>
                <a:latin typeface="ScalaSans-Regular" charset="0"/>
              </a:rPr>
              <a:t> It goes against natural inclinations.</a:t>
            </a:r>
            <a:r>
              <a:rPr lang="en-US" altLang="ja-JP" sz="2000" b="1" dirty="0">
                <a:solidFill>
                  <a:schemeClr val="tx1"/>
                </a:solidFill>
                <a:latin typeface="ScalaSans-Regular" charset="0"/>
              </a:rPr>
              <a:t>  </a:t>
            </a:r>
            <a:endParaRPr lang="en-US" sz="2000" b="1" dirty="0">
              <a:solidFill>
                <a:schemeClr val="tx1"/>
              </a:solidFill>
              <a:latin typeface="ScalaSans-Regular" charset="0"/>
            </a:endParaRPr>
          </a:p>
        </p:txBody>
      </p:sp>
      <p:sp>
        <p:nvSpPr>
          <p:cNvPr id="116738" name="Rectangle 3"/>
          <p:cNvSpPr>
            <a:spLocks noGrp="1" noChangeArrowheads="1"/>
          </p:cNvSpPr>
          <p:nvPr>
            <p:ph idx="1"/>
          </p:nvPr>
        </p:nvSpPr>
        <p:spPr>
          <a:xfrm>
            <a:off x="1066800" y="3810000"/>
            <a:ext cx="6781800" cy="2438400"/>
          </a:xfrm>
        </p:spPr>
        <p:txBody>
          <a:bodyPr/>
          <a:lstStyle/>
          <a:p>
            <a:pPr eaLnBrk="1" hangingPunct="1">
              <a:buFontTx/>
              <a:buNone/>
            </a:pPr>
            <a:endParaRPr lang="en-US" sz="2400" dirty="0">
              <a:latin typeface="ScalaSans-Regular" charset="0"/>
            </a:endParaRPr>
          </a:p>
          <a:p>
            <a:pPr algn="ctr" eaLnBrk="1" hangingPunct="1">
              <a:buFontTx/>
              <a:buNone/>
            </a:pPr>
            <a:r>
              <a:rPr lang="en-US" sz="2400" dirty="0">
                <a:latin typeface="ScalaSans-Regular" charset="0"/>
              </a:rPr>
              <a:t>	</a:t>
            </a:r>
          </a:p>
        </p:txBody>
      </p:sp>
      <p:pic>
        <p:nvPicPr>
          <p:cNvPr id="116741" name="Picture 3" descr="dare to be different.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0" y="3879850"/>
            <a:ext cx="3729038" cy="23447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1" name="Picture 5" descr="Screen shot 2014-07-06 at 4.00.09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711200"/>
            <a:ext cx="7456488" cy="553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5" name="Picture 5" descr="Screen shot 2014-07-06 at 4.03.09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1524000"/>
            <a:ext cx="6557963" cy="4640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4516" name="TextBox 6"/>
          <p:cNvSpPr txBox="1">
            <a:spLocks noChangeArrowheads="1"/>
          </p:cNvSpPr>
          <p:nvPr/>
        </p:nvSpPr>
        <p:spPr bwMode="auto">
          <a:xfrm>
            <a:off x="1447800" y="609600"/>
            <a:ext cx="5943600"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r>
              <a:rPr lang="en-US" dirty="0">
                <a:solidFill>
                  <a:srgbClr val="FF0000"/>
                </a:solidFill>
              </a:rPr>
              <a:t>The Golden Rule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ctr"/>
            <a:r>
              <a:rPr lang="en-US" b="1" dirty="0">
                <a:solidFill>
                  <a:srgbClr val="FF0000"/>
                </a:solidFill>
                <a:latin typeface="Rockwell" charset="0"/>
              </a:rPr>
              <a:t>The Golden Rule = Sympathy</a:t>
            </a:r>
          </a:p>
        </p:txBody>
      </p:sp>
      <p:sp>
        <p:nvSpPr>
          <p:cNvPr id="3" name="Content Placeholder 2"/>
          <p:cNvSpPr>
            <a:spLocks noGrp="1"/>
          </p:cNvSpPr>
          <p:nvPr>
            <p:ph idx="1"/>
          </p:nvPr>
        </p:nvSpPr>
        <p:spPr>
          <a:xfrm>
            <a:off x="533400" y="1828800"/>
            <a:ext cx="7556500" cy="4602163"/>
          </a:xfrm>
        </p:spPr>
        <p:txBody>
          <a:bodyPr/>
          <a:lstStyle/>
          <a:p>
            <a:pPr>
              <a:defRPr/>
            </a:pPr>
            <a:r>
              <a:rPr lang="en-US" sz="2400" dirty="0" smtClean="0"/>
              <a:t>The Golden Rule:  (Abridged)</a:t>
            </a:r>
            <a:r>
              <a:rPr lang="en-US" sz="2400" dirty="0"/>
              <a:t> </a:t>
            </a:r>
            <a:r>
              <a:rPr lang="en-US" sz="2400" dirty="0" smtClean="0"/>
              <a:t> Treat other people the way you would like to be treated yourself</a:t>
            </a:r>
          </a:p>
          <a:p>
            <a:pPr>
              <a:defRPr/>
            </a:pPr>
            <a:r>
              <a:rPr lang="en-US" sz="2400" dirty="0" smtClean="0"/>
              <a:t>to understand another person by imagining yourself in his or her position.</a:t>
            </a:r>
          </a:p>
          <a:p>
            <a:pPr>
              <a:defRPr/>
            </a:pPr>
            <a:r>
              <a:rPr lang="en-US" sz="2400" dirty="0" smtClean="0"/>
              <a:t>The Golden Rule (Abridged) and its communication strategy, </a:t>
            </a:r>
            <a:r>
              <a:rPr lang="en-US" sz="2400" b="1" dirty="0" smtClean="0">
                <a:solidFill>
                  <a:srgbClr val="FF0000"/>
                </a:solidFill>
              </a:rPr>
              <a:t>Sympathy</a:t>
            </a:r>
            <a:r>
              <a:rPr lang="en-US" sz="2400" dirty="0" smtClean="0"/>
              <a:t>, are based on the assumption of similarity.</a:t>
            </a:r>
          </a:p>
          <a:p>
            <a:pPr>
              <a:defRPr/>
            </a:pPr>
            <a:r>
              <a:rPr lang="en-US" sz="2400" dirty="0" smtClean="0"/>
              <a:t>We need to overcome the Golden Rule and convert it to the Platinum Rule.</a:t>
            </a:r>
          </a:p>
          <a:p>
            <a:pPr marL="0" indent="0">
              <a:buFont typeface="Wingdings" charset="0"/>
              <a:buNone/>
              <a:defRPr/>
            </a:pP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D20CAB1F-7F38-B848-9181-A1B436DEFC4A}"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7" name="Picture 5" descr="sympahy mouse and ca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457200"/>
            <a:ext cx="7480300" cy="59102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1" name="Picture 5" descr="Emapth Word Screen.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463" y="1295400"/>
            <a:ext cx="8080375" cy="4800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8612" name="TextBox 7"/>
          <p:cNvSpPr txBox="1">
            <a:spLocks noChangeArrowheads="1"/>
          </p:cNvSpPr>
          <p:nvPr/>
        </p:nvSpPr>
        <p:spPr bwMode="auto">
          <a:xfrm>
            <a:off x="914400" y="228600"/>
            <a:ext cx="6705600" cy="584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r>
              <a:rPr lang="en-US" dirty="0">
                <a:solidFill>
                  <a:srgbClr val="FF9933"/>
                </a:solidFill>
              </a:rPr>
              <a:t>The Platinum Rule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algn="ctr"/>
            <a:r>
              <a:rPr lang="en-US" b="1" dirty="0">
                <a:solidFill>
                  <a:srgbClr val="FF9933"/>
                </a:solidFill>
                <a:latin typeface="Rockwell" charset="0"/>
              </a:rPr>
              <a:t>Overcoming the Golden Rule =  Empathy</a:t>
            </a:r>
          </a:p>
        </p:txBody>
      </p:sp>
      <p:sp>
        <p:nvSpPr>
          <p:cNvPr id="69634" name="Content Placeholder 2"/>
          <p:cNvSpPr>
            <a:spLocks noGrp="1"/>
          </p:cNvSpPr>
          <p:nvPr>
            <p:ph idx="1"/>
          </p:nvPr>
        </p:nvSpPr>
        <p:spPr/>
        <p:txBody>
          <a:bodyPr/>
          <a:lstStyle/>
          <a:p>
            <a:r>
              <a:rPr lang="en-US" sz="2400" dirty="0">
                <a:latin typeface="Rockwell" charset="0"/>
              </a:rPr>
              <a:t>The Platinum Rule:  Treat other people the way they want to be treated (or at least be aware of what that is).</a:t>
            </a:r>
          </a:p>
          <a:p>
            <a:r>
              <a:rPr lang="en-US" sz="2400" b="1" dirty="0">
                <a:solidFill>
                  <a:srgbClr val="FF9933"/>
                </a:solidFill>
                <a:latin typeface="Rockwell" charset="0"/>
              </a:rPr>
              <a:t>Empathy:  </a:t>
            </a:r>
            <a:r>
              <a:rPr lang="en-US" sz="2400" dirty="0">
                <a:latin typeface="Rockwell" charset="0"/>
              </a:rPr>
              <a:t>The attempt to understand another person by imagining his or her perspective,</a:t>
            </a:r>
          </a:p>
          <a:p>
            <a:r>
              <a:rPr lang="en-US" sz="2400" dirty="0" smtClean="0">
                <a:latin typeface="Rockwell" charset="0"/>
              </a:rPr>
              <a:t>The </a:t>
            </a:r>
            <a:r>
              <a:rPr lang="en-US" sz="2400" dirty="0">
                <a:latin typeface="Rockwell" charset="0"/>
              </a:rPr>
              <a:t>Platinum Rule and its communication </a:t>
            </a:r>
            <a:r>
              <a:rPr lang="en-US" sz="2400" dirty="0" smtClean="0">
                <a:latin typeface="Rockwell" charset="0"/>
              </a:rPr>
              <a:t>strategy,  </a:t>
            </a:r>
            <a:r>
              <a:rPr lang="en-US" sz="2400" dirty="0">
                <a:latin typeface="Rockwell" charset="0"/>
              </a:rPr>
              <a:t>Empathy, are based on the assumption of difference.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9" name="Picture 5" descr="big chart empathy hand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304800"/>
            <a:ext cx="7086602" cy="57449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lgn="ctr"/>
            <a:r>
              <a:rPr lang="en-US" b="1" dirty="0"/>
              <a:t>Sympathy vs. Empathy</a:t>
            </a:r>
          </a:p>
        </p:txBody>
      </p:sp>
      <p:sp>
        <p:nvSpPr>
          <p:cNvPr id="180227" name="Rectangle 3"/>
          <p:cNvSpPr>
            <a:spLocks noGrp="1" noChangeArrowheads="1"/>
          </p:cNvSpPr>
          <p:nvPr>
            <p:ph type="body" idx="1"/>
          </p:nvPr>
        </p:nvSpPr>
        <p:spPr>
          <a:xfrm>
            <a:off x="498475" y="1219201"/>
            <a:ext cx="7197725" cy="4572000"/>
          </a:xfrm>
        </p:spPr>
        <p:txBody>
          <a:bodyPr/>
          <a:lstStyle/>
          <a:p>
            <a:pPr algn="ctr">
              <a:buFontTx/>
              <a:buNone/>
            </a:pPr>
            <a:r>
              <a:rPr lang="en-US" sz="2800" i="1" dirty="0"/>
              <a:t>The attempt to understand another person by imagining yourself </a:t>
            </a:r>
            <a:br>
              <a:rPr lang="en-US" sz="2800" i="1" dirty="0"/>
            </a:br>
            <a:r>
              <a:rPr lang="en-US" sz="2800" i="1" dirty="0"/>
              <a:t>in his or her position</a:t>
            </a:r>
          </a:p>
          <a:p>
            <a:pPr algn="ctr">
              <a:lnSpc>
                <a:spcPct val="90000"/>
              </a:lnSpc>
              <a:buFontTx/>
              <a:buNone/>
            </a:pPr>
            <a:r>
              <a:rPr lang="en-US" sz="2800" i="1" dirty="0"/>
              <a:t>vs.</a:t>
            </a:r>
          </a:p>
          <a:p>
            <a:pPr algn="ctr">
              <a:buFontTx/>
              <a:buNone/>
            </a:pPr>
            <a:r>
              <a:rPr lang="en-US" sz="2800" i="1" dirty="0"/>
              <a:t>The attempt to understand another person by imagining his or her perspective.</a:t>
            </a:r>
          </a:p>
          <a:p>
            <a:pPr algn="ctr">
              <a:buFontTx/>
              <a:buNone/>
            </a:pPr>
            <a:endParaRPr lang="en-US" sz="2800" b="1" dirty="0">
              <a:solidFill>
                <a:schemeClr val="accent1"/>
              </a:solidFill>
            </a:endParaRPr>
          </a:p>
          <a:p>
            <a:pPr>
              <a:buFontTx/>
              <a:buNone/>
            </a:pPr>
            <a:endParaRPr lang="en-US" i="1" dirty="0">
              <a:solidFill>
                <a:schemeClr val="accent1"/>
              </a:solidFill>
            </a:endParaRPr>
          </a:p>
        </p:txBody>
      </p:sp>
      <p:pic>
        <p:nvPicPr>
          <p:cNvPr id="180230" name="Picture 6" descr="MPj04332110000[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0400" y="4495800"/>
            <a:ext cx="2514600" cy="139858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itle 1"/>
          <p:cNvSpPr>
            <a:spLocks noGrp="1"/>
          </p:cNvSpPr>
          <p:nvPr>
            <p:ph type="title"/>
          </p:nvPr>
        </p:nvSpPr>
        <p:spPr>
          <a:xfrm>
            <a:off x="498475" y="484188"/>
            <a:ext cx="7556500" cy="887412"/>
          </a:xfrm>
        </p:spPr>
        <p:txBody>
          <a:bodyPr/>
          <a:lstStyle/>
          <a:p>
            <a:pPr algn="ctr"/>
            <a:r>
              <a:rPr lang="en-US" sz="3200" dirty="0">
                <a:latin typeface="Rockwell" charset="0"/>
              </a:rPr>
              <a:t>The Lead Rule = The Lead Rule  </a:t>
            </a:r>
            <a:br>
              <a:rPr lang="en-US" sz="3200" dirty="0">
                <a:latin typeface="Rockwell" charset="0"/>
              </a:rPr>
            </a:br>
            <a:r>
              <a:rPr lang="en-US" sz="3200" dirty="0">
                <a:latin typeface="Rockwell" charset="0"/>
              </a:rPr>
              <a:t/>
            </a:r>
            <a:br>
              <a:rPr lang="en-US" sz="3200" dirty="0">
                <a:latin typeface="Rockwell" charset="0"/>
              </a:rPr>
            </a:br>
            <a:r>
              <a:rPr lang="en-US" sz="3200" dirty="0">
                <a:latin typeface="Rockwell" charset="0"/>
              </a:rPr>
              <a:t>Treat other people the way they deserve to be treated.</a:t>
            </a:r>
            <a:br>
              <a:rPr lang="en-US" sz="3200" dirty="0">
                <a:latin typeface="Rockwell" charset="0"/>
              </a:rPr>
            </a:br>
            <a:endParaRPr lang="en-US" dirty="0">
              <a:latin typeface="Rockwell" charset="0"/>
            </a:endParaRPr>
          </a:p>
        </p:txBody>
      </p:sp>
      <p:pic>
        <p:nvPicPr>
          <p:cNvPr id="71682" name="Content Placeholder 6" descr="Screen shot 2014-07-06 at 4.27.08 PM.pn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583" r="6583"/>
          <a:stretch>
            <a:fillRect/>
          </a:stretch>
        </p:blipFill>
        <p:spPr>
          <a:xfrm>
            <a:off x="1447800" y="2590800"/>
            <a:ext cx="6413500" cy="3427413"/>
          </a:xfr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811212"/>
          </a:xfrm>
        </p:spPr>
        <p:txBody>
          <a:bodyPr/>
          <a:lstStyle/>
          <a:p>
            <a:pPr algn="ctr"/>
            <a:r>
              <a:rPr lang="en-US" dirty="0" smtClean="0"/>
              <a:t>What is “Culture”?</a:t>
            </a:r>
            <a:endParaRPr lang="en-US" dirty="0"/>
          </a:p>
        </p:txBody>
      </p:sp>
      <p:sp>
        <p:nvSpPr>
          <p:cNvPr id="3" name="Content Placeholder 2"/>
          <p:cNvSpPr>
            <a:spLocks noGrp="1"/>
          </p:cNvSpPr>
          <p:nvPr>
            <p:ph idx="1"/>
          </p:nvPr>
        </p:nvSpPr>
        <p:spPr>
          <a:xfrm>
            <a:off x="498475" y="1295400"/>
            <a:ext cx="7556500" cy="4830763"/>
          </a:xfrm>
        </p:spPr>
        <p:txBody>
          <a:bodyPr/>
          <a:lstStyle/>
          <a:p>
            <a:r>
              <a:rPr lang="en-US" dirty="0" smtClean="0"/>
              <a:t>How do we define it?</a:t>
            </a:r>
          </a:p>
          <a:p>
            <a:r>
              <a:rPr lang="en-US" dirty="0" smtClean="0"/>
              <a:t>How does “culture” relate to “values”, “behaviors”, “beliefs”?</a:t>
            </a:r>
          </a:p>
          <a:p>
            <a:r>
              <a:rPr lang="en-US" dirty="0" smtClean="0"/>
              <a:t>How many “levels” of culture exist? (national?, regional?, local?, individual?)</a:t>
            </a:r>
          </a:p>
          <a:p>
            <a:r>
              <a:rPr lang="en-US" dirty="0" smtClean="0"/>
              <a:t>What happens when cultures come in contact with each other?</a:t>
            </a:r>
          </a:p>
          <a:p>
            <a:r>
              <a:rPr lang="en-US" dirty="0" smtClean="0"/>
              <a:t>How and how soon does one adjust to cultural differences?</a:t>
            </a:r>
          </a:p>
          <a:p>
            <a:pPr marL="0" indent="0">
              <a:buNone/>
            </a:pPr>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00813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7200" y="304800"/>
            <a:ext cx="7556500" cy="1116013"/>
          </a:xfrm>
        </p:spPr>
        <p:txBody>
          <a:bodyPr/>
          <a:lstStyle/>
          <a:p>
            <a:pPr algn="ctr" eaLnBrk="1" hangingPunct="1"/>
            <a:r>
              <a:rPr lang="en-US" sz="3200" dirty="0">
                <a:latin typeface="Rockwell" charset="0"/>
              </a:rPr>
              <a:t>A Developmental Model</a:t>
            </a:r>
          </a:p>
        </p:txBody>
      </p:sp>
      <p:sp>
        <p:nvSpPr>
          <p:cNvPr id="77826" name="Content Placeholder 6"/>
          <p:cNvSpPr>
            <a:spLocks noGrp="1"/>
          </p:cNvSpPr>
          <p:nvPr>
            <p:ph idx="1"/>
          </p:nvPr>
        </p:nvSpPr>
        <p:spPr>
          <a:xfrm>
            <a:off x="381000" y="1600200"/>
            <a:ext cx="7556500" cy="4144963"/>
          </a:xfrm>
        </p:spPr>
        <p:txBody>
          <a:bodyPr/>
          <a:lstStyle/>
          <a:p>
            <a:pPr marL="0" indent="0" eaLnBrk="1" hangingPunct="1">
              <a:buFontTx/>
              <a:buNone/>
            </a:pPr>
            <a:r>
              <a:rPr lang="en-US" sz="3600" dirty="0">
                <a:latin typeface="Rockwell" charset="0"/>
              </a:rPr>
              <a:t>A developmental model addresses the question of how do people naturally react to difference.  </a:t>
            </a:r>
            <a:endParaRPr lang="en-US" sz="3600" b="1" dirty="0">
              <a:latin typeface="Rockwell" charset="0"/>
            </a:endParaRPr>
          </a:p>
        </p:txBody>
      </p:sp>
      <p:pic>
        <p:nvPicPr>
          <p:cNvPr id="77827" name="Picture 2" descr="Screen shot 2014-04-01 at 12.17.30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3505200"/>
            <a:ext cx="2959100" cy="204628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algn="ctr" eaLnBrk="1" hangingPunct="1"/>
            <a:r>
              <a:rPr lang="en-US" dirty="0">
                <a:latin typeface="Rockwell" charset="0"/>
              </a:rPr>
              <a:t>   A Developmental Model</a:t>
            </a:r>
          </a:p>
        </p:txBody>
      </p:sp>
      <p:pic>
        <p:nvPicPr>
          <p:cNvPr id="78850" name="Content Placeholder 5" descr="Screen shot 2014-04-01 at 12.18.32 PM.pn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3538" b="13538"/>
          <a:stretch>
            <a:fillRect/>
          </a:stretch>
        </p:blipFill>
        <p:spPr>
          <a:xfrm>
            <a:off x="2514600" y="3810000"/>
            <a:ext cx="3765550" cy="2065338"/>
          </a:xfrm>
        </p:spPr>
      </p:pic>
      <p:sp>
        <p:nvSpPr>
          <p:cNvPr id="78853" name="TextBox 2"/>
          <p:cNvSpPr txBox="1">
            <a:spLocks noChangeArrowheads="1"/>
          </p:cNvSpPr>
          <p:nvPr/>
        </p:nvSpPr>
        <p:spPr bwMode="auto">
          <a:xfrm>
            <a:off x="990600" y="1752600"/>
            <a:ext cx="7239000" cy="20621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r>
              <a:rPr lang="en-US" dirty="0"/>
              <a:t>Displays a continuum with “ethnocentrism” at the beginning point and “ethno-relativism” at the end point.</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4188"/>
            <a:ext cx="7445375" cy="658812"/>
          </a:xfrm>
        </p:spPr>
        <p:txBody>
          <a:bodyPr rtlCol="0">
            <a:normAutofit fontScale="90000"/>
          </a:bodyPr>
          <a:lstStyle/>
          <a:p>
            <a:pPr algn="ctr" eaLnBrk="1" fontAlgn="auto" hangingPunct="1">
              <a:spcAft>
                <a:spcPts val="0"/>
              </a:spcAft>
              <a:defRPr/>
            </a:pPr>
            <a:r>
              <a:rPr lang="en-US" dirty="0">
                <a:cs typeface="Calibri"/>
              </a:rPr>
              <a:t>Ethnocentrism</a:t>
            </a:r>
            <a:r>
              <a:rPr lang="en-US" dirty="0" smtClean="0">
                <a:latin typeface="Calibri"/>
                <a:ea typeface="+mj-ea"/>
                <a:cs typeface="Calibri"/>
              </a:rPr>
              <a:t/>
            </a:r>
            <a:br>
              <a:rPr lang="en-US" dirty="0" smtClean="0">
                <a:latin typeface="Calibri"/>
                <a:ea typeface="+mj-ea"/>
                <a:cs typeface="Calibri"/>
              </a:rPr>
            </a:br>
            <a:endParaRPr lang="en-US" sz="4400" dirty="0">
              <a:latin typeface="+mn-lt"/>
              <a:ea typeface="+mj-ea"/>
              <a:cs typeface="Calibri"/>
            </a:endParaRPr>
          </a:p>
        </p:txBody>
      </p:sp>
      <p:sp>
        <p:nvSpPr>
          <p:cNvPr id="3" name="Content Placeholder 2"/>
          <p:cNvSpPr>
            <a:spLocks noGrp="1"/>
          </p:cNvSpPr>
          <p:nvPr>
            <p:ph idx="1"/>
          </p:nvPr>
        </p:nvSpPr>
        <p:spPr>
          <a:xfrm>
            <a:off x="533400" y="1295400"/>
            <a:ext cx="7556500" cy="4144963"/>
          </a:xfrm>
        </p:spPr>
        <p:txBody>
          <a:bodyPr rtlCol="0">
            <a:normAutofit/>
          </a:bodyPr>
          <a:lstStyle/>
          <a:p>
            <a:pPr eaLnBrk="1" fontAlgn="auto" hangingPunct="1">
              <a:spcAft>
                <a:spcPts val="0"/>
              </a:spcAft>
              <a:defRPr/>
            </a:pPr>
            <a:r>
              <a:rPr lang="en-US" dirty="0" smtClean="0">
                <a:solidFill>
                  <a:schemeClr val="tx1">
                    <a:lumMod val="65000"/>
                    <a:lumOff val="35000"/>
                  </a:schemeClr>
                </a:solidFill>
                <a:ea typeface="+mn-ea"/>
                <a:cs typeface="+mn-cs"/>
              </a:rPr>
              <a:t>Your view of reality, your worldview, is intrinsically more real.</a:t>
            </a:r>
          </a:p>
          <a:p>
            <a:pPr eaLnBrk="1" fontAlgn="auto" hangingPunct="1">
              <a:spcAft>
                <a:spcPts val="0"/>
              </a:spcAft>
              <a:buFont typeface="Wingdings" pitchFamily="2" charset="2"/>
              <a:buChar char="n"/>
              <a:defRPr/>
            </a:pPr>
            <a:r>
              <a:rPr lang="en-US" dirty="0" smtClean="0">
                <a:solidFill>
                  <a:schemeClr val="tx1">
                    <a:lumMod val="65000"/>
                    <a:lumOff val="35000"/>
                  </a:schemeClr>
                </a:solidFill>
                <a:ea typeface="+mn-ea"/>
                <a:cs typeface="+mn-cs"/>
              </a:rPr>
              <a:t>Your culture is central to reality.</a:t>
            </a:r>
          </a:p>
          <a:p>
            <a:pPr eaLnBrk="1" fontAlgn="auto" hangingPunct="1">
              <a:spcAft>
                <a:spcPts val="0"/>
              </a:spcAft>
              <a:buFont typeface="Wingdings" pitchFamily="2" charset="2"/>
              <a:buChar char="n"/>
              <a:defRPr/>
            </a:pPr>
            <a:r>
              <a:rPr lang="en-US" dirty="0" smtClean="0">
                <a:solidFill>
                  <a:schemeClr val="tx1">
                    <a:lumMod val="65000"/>
                    <a:lumOff val="35000"/>
                  </a:schemeClr>
                </a:solidFill>
                <a:ea typeface="+mn-ea"/>
                <a:cs typeface="+mn-cs"/>
              </a:rPr>
              <a:t>Your way is more natural – makes more sense.</a:t>
            </a:r>
            <a:endParaRPr lang="en-US" dirty="0">
              <a:solidFill>
                <a:schemeClr val="tx1">
                  <a:lumMod val="65000"/>
                  <a:lumOff val="35000"/>
                </a:schemeClr>
              </a:solidFill>
              <a:ea typeface="+mn-ea"/>
              <a:cs typeface="+mn-cs"/>
            </a:endParaRPr>
          </a:p>
        </p:txBody>
      </p:sp>
      <p:pic>
        <p:nvPicPr>
          <p:cNvPr id="79875" name="Picture 6" descr="Screen shot 2014-04-01 at 12.17.1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3200400"/>
            <a:ext cx="3513138" cy="2362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876" name="Picture 10" descr="Screen shot 2014-04-01 at 12.17.30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3276600"/>
            <a:ext cx="3681413"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4188"/>
            <a:ext cx="7445375" cy="658812"/>
          </a:xfrm>
        </p:spPr>
        <p:txBody>
          <a:bodyPr rtlCol="0">
            <a:normAutofit fontScale="90000"/>
          </a:bodyPr>
          <a:lstStyle/>
          <a:p>
            <a:pPr algn="ctr" eaLnBrk="1" fontAlgn="auto" hangingPunct="1">
              <a:spcAft>
                <a:spcPts val="0"/>
              </a:spcAft>
              <a:defRPr/>
            </a:pPr>
            <a:r>
              <a:rPr lang="en-US" dirty="0" smtClean="0">
                <a:cs typeface="Calibri"/>
              </a:rPr>
              <a:t>Ethnorelativism</a:t>
            </a:r>
            <a:r>
              <a:rPr lang="en-US" dirty="0" smtClean="0">
                <a:latin typeface="Calibri"/>
                <a:ea typeface="+mj-ea"/>
                <a:cs typeface="Calibri"/>
              </a:rPr>
              <a:t/>
            </a:r>
            <a:br>
              <a:rPr lang="en-US" dirty="0" smtClean="0">
                <a:latin typeface="Calibri"/>
                <a:ea typeface="+mj-ea"/>
                <a:cs typeface="Calibri"/>
              </a:rPr>
            </a:br>
            <a:endParaRPr lang="en-US" sz="4400" dirty="0">
              <a:latin typeface="+mn-lt"/>
              <a:ea typeface="+mj-ea"/>
              <a:cs typeface="Calibri"/>
            </a:endParaRPr>
          </a:p>
        </p:txBody>
      </p:sp>
      <p:sp>
        <p:nvSpPr>
          <p:cNvPr id="3" name="Content Placeholder 2"/>
          <p:cNvSpPr>
            <a:spLocks noGrp="1"/>
          </p:cNvSpPr>
          <p:nvPr>
            <p:ph idx="1"/>
          </p:nvPr>
        </p:nvSpPr>
        <p:spPr>
          <a:xfrm>
            <a:off x="533400" y="1295400"/>
            <a:ext cx="7556500" cy="4144963"/>
          </a:xfrm>
        </p:spPr>
        <p:txBody>
          <a:bodyPr rtlCol="0">
            <a:normAutofit/>
          </a:bodyPr>
          <a:lstStyle/>
          <a:p>
            <a:pPr eaLnBrk="1" fontAlgn="auto" hangingPunct="1">
              <a:spcAft>
                <a:spcPts val="0"/>
              </a:spcAft>
              <a:defRPr/>
            </a:pPr>
            <a:r>
              <a:rPr lang="en-US" dirty="0" smtClean="0">
                <a:solidFill>
                  <a:schemeClr val="tx1">
                    <a:lumMod val="65000"/>
                    <a:lumOff val="35000"/>
                  </a:schemeClr>
                </a:solidFill>
                <a:ea typeface="+mn-ea"/>
                <a:cs typeface="+mn-cs"/>
              </a:rPr>
              <a:t>Idea of seeing things as relative.</a:t>
            </a:r>
          </a:p>
          <a:p>
            <a:pPr eaLnBrk="1" fontAlgn="auto" hangingPunct="1">
              <a:spcAft>
                <a:spcPts val="0"/>
              </a:spcAft>
              <a:defRPr/>
            </a:pPr>
            <a:r>
              <a:rPr lang="en-US" dirty="0" smtClean="0">
                <a:solidFill>
                  <a:schemeClr val="tx1">
                    <a:lumMod val="65000"/>
                    <a:lumOff val="35000"/>
                  </a:schemeClr>
                </a:solidFill>
                <a:ea typeface="+mn-ea"/>
                <a:cs typeface="+mn-cs"/>
              </a:rPr>
              <a:t>Culture as relative to one another.</a:t>
            </a:r>
          </a:p>
          <a:p>
            <a:pPr eaLnBrk="1" fontAlgn="auto" hangingPunct="1">
              <a:spcAft>
                <a:spcPts val="0"/>
              </a:spcAft>
              <a:defRPr/>
            </a:pPr>
            <a:r>
              <a:rPr lang="en-US" dirty="0" smtClean="0">
                <a:solidFill>
                  <a:schemeClr val="tx1">
                    <a:lumMod val="65000"/>
                    <a:lumOff val="35000"/>
                  </a:schemeClr>
                </a:solidFill>
                <a:ea typeface="+mn-ea"/>
                <a:cs typeface="+mn-cs"/>
              </a:rPr>
              <a:t>Interpreting events in the context of culture.</a:t>
            </a:r>
            <a:endParaRPr lang="en-US" dirty="0">
              <a:solidFill>
                <a:schemeClr val="tx1">
                  <a:lumMod val="65000"/>
                  <a:lumOff val="35000"/>
                </a:schemeClr>
              </a:solidFill>
              <a:ea typeface="+mn-ea"/>
              <a:cs typeface="+mn-cs"/>
            </a:endParaRPr>
          </a:p>
        </p:txBody>
      </p:sp>
      <p:pic>
        <p:nvPicPr>
          <p:cNvPr id="80899" name="Picture 6" descr="Screen shot 2014-04-01 at 12.17.1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3200400"/>
            <a:ext cx="3513138" cy="2362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0900" name="Picture 10" descr="Screen shot 2014-04-01 at 12.17.30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3276600"/>
            <a:ext cx="3681413"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Title 1"/>
          <p:cNvSpPr>
            <a:spLocks noGrp="1"/>
          </p:cNvSpPr>
          <p:nvPr>
            <p:ph type="title"/>
          </p:nvPr>
        </p:nvSpPr>
        <p:spPr>
          <a:xfrm>
            <a:off x="762000" y="304800"/>
            <a:ext cx="7162800" cy="2057400"/>
          </a:xfrm>
        </p:spPr>
        <p:txBody>
          <a:bodyPr/>
          <a:lstStyle/>
          <a:p>
            <a:pPr algn="r"/>
            <a:r>
              <a:rPr lang="en-US" sz="2800" dirty="0" smtClean="0">
                <a:latin typeface="Rockwell" charset="0"/>
              </a:rPr>
              <a:t>			Dr. </a:t>
            </a:r>
            <a:r>
              <a:rPr lang="en-US" sz="2400" dirty="0" smtClean="0">
                <a:latin typeface="Rockwell" charset="0"/>
              </a:rPr>
              <a:t>Milton J. Bennett: </a:t>
            </a:r>
            <a:br>
              <a:rPr lang="en-US" sz="2400" dirty="0" smtClean="0">
                <a:latin typeface="Rockwell" charset="0"/>
              </a:rPr>
            </a:br>
            <a:r>
              <a:rPr lang="en-US" sz="2400" dirty="0" smtClean="0">
                <a:latin typeface="Rockwell" charset="0"/>
              </a:rPr>
              <a:t>“A Developmental Model of </a:t>
            </a:r>
            <a:br>
              <a:rPr lang="en-US" sz="2400" dirty="0" smtClean="0">
                <a:latin typeface="Rockwell" charset="0"/>
              </a:rPr>
            </a:br>
            <a:r>
              <a:rPr lang="en-US" sz="2400" dirty="0" smtClean="0">
                <a:latin typeface="Rockwell" charset="0"/>
              </a:rPr>
              <a:t>Intercultural Sensitivity”,   1986</a:t>
            </a:r>
            <a:br>
              <a:rPr lang="en-US" sz="2400" dirty="0" smtClean="0">
                <a:latin typeface="Rockwell" charset="0"/>
              </a:rPr>
            </a:br>
            <a:endParaRPr lang="en-US" sz="2400" dirty="0">
              <a:latin typeface="Rockwell" charset="0"/>
            </a:endParaRPr>
          </a:p>
        </p:txBody>
      </p:sp>
      <p:sp>
        <p:nvSpPr>
          <p:cNvPr id="3" name="Content Placeholder 2"/>
          <p:cNvSpPr>
            <a:spLocks noGrp="1"/>
          </p:cNvSpPr>
          <p:nvPr>
            <p:ph idx="1"/>
          </p:nvPr>
        </p:nvSpPr>
        <p:spPr>
          <a:xfrm>
            <a:off x="990600" y="2514600"/>
            <a:ext cx="7064375" cy="3611563"/>
          </a:xfrm>
        </p:spPr>
        <p:txBody>
          <a:bodyPr/>
          <a:lstStyle/>
          <a:p>
            <a:pPr>
              <a:defRPr/>
            </a:pPr>
            <a:r>
              <a:rPr lang="en-US" sz="1600" dirty="0" smtClean="0"/>
              <a:t>The </a:t>
            </a:r>
            <a:r>
              <a:rPr lang="en-US" sz="1600" b="1" dirty="0" smtClean="0"/>
              <a:t>Bennett scale</a:t>
            </a:r>
            <a:r>
              <a:rPr lang="en-US" sz="1600" dirty="0" smtClean="0"/>
              <a:t>, also called the </a:t>
            </a:r>
            <a:r>
              <a:rPr lang="en-US" sz="1600" b="1" dirty="0" smtClean="0"/>
              <a:t>DMIS</a:t>
            </a:r>
            <a:r>
              <a:rPr lang="en-US" sz="1600" dirty="0" smtClean="0"/>
              <a:t> (for </a:t>
            </a:r>
            <a:r>
              <a:rPr lang="en-US" sz="1600" b="1" dirty="0" smtClean="0"/>
              <a:t>Developmental Model of </a:t>
            </a:r>
            <a:r>
              <a:rPr lang="en-US" sz="1600" b="1" dirty="0" smtClean="0">
                <a:hlinkClick r:id="rId2" tooltip="Intercultural"/>
              </a:rPr>
              <a:t>Intercultural</a:t>
            </a:r>
            <a:r>
              <a:rPr lang="en-US" sz="1600" b="1" dirty="0" smtClean="0"/>
              <a:t> Sensitivity</a:t>
            </a:r>
            <a:r>
              <a:rPr lang="en-US" sz="1600" dirty="0" smtClean="0"/>
              <a:t>), was developed by Dr. </a:t>
            </a:r>
            <a:r>
              <a:rPr lang="en-US" sz="1600" b="1" dirty="0" smtClean="0"/>
              <a:t>Milton Bennett of the Intercultural Communication Institute in Portland,  Oregon.</a:t>
            </a:r>
            <a:endParaRPr lang="en-US" sz="1600" dirty="0" smtClean="0"/>
          </a:p>
          <a:p>
            <a:pPr>
              <a:defRPr/>
            </a:pPr>
            <a:r>
              <a:rPr lang="en-US" sz="1600" dirty="0" smtClean="0"/>
              <a:t> The framework describes the different ways in which people can react to </a:t>
            </a:r>
            <a:r>
              <a:rPr lang="en-US" sz="1600" dirty="0" smtClean="0">
                <a:hlinkClick r:id="rId3" tooltip="Cultural difference"/>
              </a:rPr>
              <a:t>cultural differences</a:t>
            </a:r>
            <a:r>
              <a:rPr lang="en-US" sz="1600" dirty="0" smtClean="0"/>
              <a:t>.</a:t>
            </a:r>
          </a:p>
          <a:p>
            <a:pPr marL="0" indent="0">
              <a:buFont typeface="Wingdings" charset="0"/>
              <a:buNone/>
              <a:defRPr/>
            </a:pPr>
            <a:endParaRPr lang="en-US" sz="1600" dirty="0" smtClean="0"/>
          </a:p>
        </p:txBody>
      </p:sp>
      <p:pic>
        <p:nvPicPr>
          <p:cNvPr id="119813" name="Picture 5" descr="Bennett pic.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469900"/>
            <a:ext cx="1600200" cy="18621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9814" name="Picture 6" descr="color continuu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05000" y="4267200"/>
            <a:ext cx="5359400" cy="167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D20CAB1F-7F38-B848-9181-A1B436DEFC4A}"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7" name="Title 1"/>
          <p:cNvSpPr>
            <a:spLocks noGrp="1"/>
          </p:cNvSpPr>
          <p:nvPr>
            <p:ph type="title"/>
          </p:nvPr>
        </p:nvSpPr>
        <p:spPr>
          <a:xfrm>
            <a:off x="498475" y="484188"/>
            <a:ext cx="7556500" cy="1344612"/>
          </a:xfrm>
        </p:spPr>
        <p:txBody>
          <a:bodyPr/>
          <a:lstStyle/>
          <a:p>
            <a:r>
              <a:rPr lang="en-US" sz="3200" b="1" dirty="0">
                <a:latin typeface="Rockwell" charset="0"/>
              </a:rPr>
              <a:t>Bennett’s  Developmental Model of Intercultural Sensitivity (DMIS)</a:t>
            </a:r>
            <a:endParaRPr lang="en-US" sz="3200" dirty="0">
              <a:latin typeface="Rockwell" charset="0"/>
            </a:endParaRPr>
          </a:p>
        </p:txBody>
      </p:sp>
      <p:pic>
        <p:nvPicPr>
          <p:cNvPr id="121858" name="Content Placeholder 5" descr="Screen shot 2014-06-27 at 10.26.31 AM.pn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537" b="5537"/>
          <a:stretch>
            <a:fillRect/>
          </a:stretch>
        </p:blipFill>
        <p:spPr>
          <a:xfrm>
            <a:off x="498475" y="1981200"/>
            <a:ext cx="8056563" cy="4419600"/>
          </a:xfr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thnocentris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43000" y="1981200"/>
            <a:ext cx="6477000" cy="4266054"/>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46</a:t>
            </a:fld>
            <a:endParaRPr lang="en-US" dirty="0"/>
          </a:p>
        </p:txBody>
      </p:sp>
      <p:sp>
        <p:nvSpPr>
          <p:cNvPr id="5" name="TextBox 4"/>
          <p:cNvSpPr txBox="1"/>
          <p:nvPr/>
        </p:nvSpPr>
        <p:spPr>
          <a:xfrm>
            <a:off x="762000" y="228600"/>
            <a:ext cx="6705600" cy="1569660"/>
          </a:xfrm>
          <a:prstGeom prst="rect">
            <a:avLst/>
          </a:prstGeom>
          <a:noFill/>
        </p:spPr>
        <p:txBody>
          <a:bodyPr wrap="square" rtlCol="0">
            <a:spAutoFit/>
          </a:bodyPr>
          <a:lstStyle/>
          <a:p>
            <a:r>
              <a:rPr lang="en-US" dirty="0" smtClean="0">
                <a:solidFill>
                  <a:srgbClr val="FF0000"/>
                </a:solidFill>
              </a:rPr>
              <a:t>Think of How Each Country Presents the Map of the World – Most are ethnocentric!</a:t>
            </a:r>
            <a:endParaRPr lang="en-US"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1182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pPr algn="ctr"/>
            <a:r>
              <a:rPr lang="en-US" sz="3200" dirty="0">
                <a:latin typeface="Rockwell" charset="0"/>
              </a:rPr>
              <a:t>Ethnocentric State # 1: </a:t>
            </a:r>
            <a:br>
              <a:rPr lang="en-US" sz="3200" dirty="0">
                <a:latin typeface="Rockwell" charset="0"/>
              </a:rPr>
            </a:br>
            <a:r>
              <a:rPr lang="en-US" sz="3200" dirty="0">
                <a:latin typeface="Rockwell" charset="0"/>
              </a:rPr>
              <a:t>Denial of Difference</a:t>
            </a:r>
          </a:p>
        </p:txBody>
      </p:sp>
      <p:sp>
        <p:nvSpPr>
          <p:cNvPr id="122882" name="Content Placeholder 2"/>
          <p:cNvSpPr>
            <a:spLocks noGrp="1"/>
          </p:cNvSpPr>
          <p:nvPr>
            <p:ph idx="1"/>
          </p:nvPr>
        </p:nvSpPr>
        <p:spPr/>
        <p:txBody>
          <a:bodyPr/>
          <a:lstStyle/>
          <a:p>
            <a:r>
              <a:rPr lang="en-US" sz="1800" dirty="0">
                <a:latin typeface="Rockwell" charset="0"/>
              </a:rPr>
              <a:t>No recognition of cultural difference because of isolation or intentional separation.  Attribution of deficiency in intelligence or personality to culturally deviant behavior.  Tendency to dehumanize outsiders.</a:t>
            </a:r>
          </a:p>
          <a:p>
            <a:r>
              <a:rPr lang="en-US" sz="1800" dirty="0">
                <a:latin typeface="Rockwell" charset="0"/>
              </a:rPr>
              <a:t>Issues in Denial indicate that you are comfortable with the familiar and are not anxious to complicate life with “cultural difference”.  You may simply just not notice much cultural difference around you.  For instance:</a:t>
            </a:r>
          </a:p>
          <a:p>
            <a:pPr lvl="2"/>
            <a:r>
              <a:rPr lang="en-US" sz="1600" dirty="0">
                <a:latin typeface="Rockwell" charset="0"/>
              </a:rPr>
              <a:t>In general, you may be unaware of a significant minority population in your area or you may be disinterested in multicultural or international affairs that do not immediately affect you or your family or your close circle of friends.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pPr algn="ctr"/>
            <a:r>
              <a:rPr lang="en-US" sz="3200" dirty="0">
                <a:latin typeface="Rockwell" charset="0"/>
              </a:rPr>
              <a:t>Ethnocentric State # 1: </a:t>
            </a:r>
            <a:br>
              <a:rPr lang="en-US" sz="3200" dirty="0">
                <a:latin typeface="Rockwell" charset="0"/>
              </a:rPr>
            </a:br>
            <a:r>
              <a:rPr lang="en-US" sz="3200" dirty="0">
                <a:latin typeface="Rockwell" charset="0"/>
              </a:rPr>
              <a:t>Denial of Difference</a:t>
            </a:r>
          </a:p>
        </p:txBody>
      </p:sp>
      <p:sp>
        <p:nvSpPr>
          <p:cNvPr id="123906" name="Content Placeholder 2"/>
          <p:cNvSpPr>
            <a:spLocks noGrp="1"/>
          </p:cNvSpPr>
          <p:nvPr>
            <p:ph idx="1"/>
          </p:nvPr>
        </p:nvSpPr>
        <p:spPr/>
        <p:txBody>
          <a:bodyPr/>
          <a:lstStyle/>
          <a:p>
            <a:pPr lvl="2"/>
            <a:r>
              <a:rPr lang="en-US" sz="1600" dirty="0">
                <a:latin typeface="Rockwell" charset="0"/>
              </a:rPr>
              <a:t>In general, you may be unaware of a significant minority population in your area or you may be disinterested in multicultural or international affairs that do not immediately affect you or your family or your close circle of friends.</a:t>
            </a:r>
          </a:p>
          <a:p>
            <a:pPr lvl="2"/>
            <a:r>
              <a:rPr lang="en-US" sz="1600" dirty="0">
                <a:latin typeface="Rockwell" charset="0"/>
              </a:rPr>
              <a:t>As a visitor in another country, you may spend most of your time concerned with the familiar categories of food, clothing, and money, instead of exploring the less-familiar idea of cultural differences.</a:t>
            </a:r>
          </a:p>
          <a:p>
            <a:pPr lvl="2"/>
            <a:r>
              <a:rPr lang="en-US" sz="1600" dirty="0">
                <a:latin typeface="Rockwell" charset="0"/>
              </a:rPr>
              <a:t>In business situations, you may be so intent on the tasks at hand that you do not notice much about the cultural aspects of business relationships with clients and coworkers.</a:t>
            </a:r>
          </a:p>
          <a:p>
            <a:pPr lvl="2"/>
            <a:r>
              <a:rPr lang="en-US" sz="1600" dirty="0">
                <a:latin typeface="Rockwell" charset="0"/>
              </a:rPr>
              <a:t>In educational settings, you may be unaware of and uninterested in the effects of cultural difference of teaching and learning.</a:t>
            </a:r>
          </a:p>
          <a:p>
            <a:pPr lvl="2"/>
            <a:endParaRPr lang="en-US" sz="1600" dirty="0">
              <a:latin typeface="Rockwell" charset="0"/>
            </a:endParaRP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pPr algn="ctr"/>
            <a:r>
              <a:rPr lang="en-US" sz="3200" dirty="0">
                <a:latin typeface="Rockwell" charset="0"/>
              </a:rPr>
              <a:t>Ethnocentric State # 2: </a:t>
            </a:r>
            <a:br>
              <a:rPr lang="en-US" sz="3200" dirty="0">
                <a:latin typeface="Rockwell" charset="0"/>
              </a:rPr>
            </a:br>
            <a:r>
              <a:rPr lang="en-US" sz="3200" dirty="0">
                <a:latin typeface="Rockwell" charset="0"/>
              </a:rPr>
              <a:t>Defense Against Difference</a:t>
            </a:r>
          </a:p>
        </p:txBody>
      </p:sp>
      <p:sp>
        <p:nvSpPr>
          <p:cNvPr id="125954" name="Content Placeholder 2"/>
          <p:cNvSpPr>
            <a:spLocks noGrp="1"/>
          </p:cNvSpPr>
          <p:nvPr>
            <p:ph idx="1"/>
          </p:nvPr>
        </p:nvSpPr>
        <p:spPr>
          <a:xfrm>
            <a:off x="498475" y="1752600"/>
            <a:ext cx="7556500" cy="4373563"/>
          </a:xfrm>
        </p:spPr>
        <p:txBody>
          <a:bodyPr/>
          <a:lstStyle/>
          <a:p>
            <a:r>
              <a:rPr lang="en-US" sz="1800" dirty="0">
                <a:latin typeface="Rockwell" charset="0"/>
              </a:rPr>
              <a:t>Recognition of cultural difference coupled with negative evaluation of most variations from native culture – the greater the difference, the more negative the evaluation.  Evolutionary view of cultural development with native culture at the acme.  A tendency towards social/cultural proselytizing of “underdeveloped” cultures.</a:t>
            </a:r>
          </a:p>
          <a:p>
            <a:r>
              <a:rPr lang="en-US" sz="1800" dirty="0">
                <a:latin typeface="Rockwell" charset="0"/>
              </a:rPr>
              <a:t>Issues in Defense indicate that you have a strong commitment to your own worldview and some distrust of cultural behavior or ideas that differ from your own.  You are aware of other cultures around you, but you may have a relatively incomplete understanding of them and you probably have fairly strong negative stereotypes about some of them. For instance:</a:t>
            </a:r>
            <a:r>
              <a:rPr lang="en-US" dirty="0">
                <a:latin typeface="Rockwell" charset="0"/>
              </a:rPr>
              <a:t> </a:t>
            </a:r>
          </a:p>
          <a:p>
            <a:pPr lvl="2"/>
            <a:r>
              <a:rPr lang="en-US" dirty="0">
                <a:latin typeface="Rockwell" charset="0"/>
              </a:rPr>
              <a:t>You may routinely refer to people of other cultures as “them” or “you people” and you might be particularly attentive to negative qualities attributed  to other groups.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89" name="Title 3"/>
          <p:cNvSpPr>
            <a:spLocks noGrp="1"/>
          </p:cNvSpPr>
          <p:nvPr>
            <p:ph type="title"/>
          </p:nvPr>
        </p:nvSpPr>
        <p:spPr>
          <a:xfrm>
            <a:off x="498475" y="381000"/>
            <a:ext cx="7556500" cy="1219200"/>
          </a:xfrm>
        </p:spPr>
        <p:txBody>
          <a:bodyPr/>
          <a:lstStyle/>
          <a:p>
            <a:pPr algn="ctr"/>
            <a:r>
              <a:rPr lang="en-US" sz="2400" b="1" dirty="0">
                <a:solidFill>
                  <a:schemeClr val="tx1"/>
                </a:solidFill>
              </a:rPr>
              <a:t>Culture can be best expressed in the complex interactions of values, attitudes ,and behavioral assumptions of a society.</a:t>
            </a:r>
            <a:br>
              <a:rPr lang="en-US" sz="2400" b="1" dirty="0">
                <a:solidFill>
                  <a:schemeClr val="tx1"/>
                </a:solidFill>
              </a:rPr>
            </a:br>
            <a:endParaRPr lang="en-US" sz="2400" b="1" dirty="0">
              <a:solidFill>
                <a:schemeClr val="tx1"/>
              </a:solidFill>
              <a:latin typeface="Rockwell" charset="0"/>
            </a:endParaRPr>
          </a:p>
        </p:txBody>
      </p:sp>
      <p:pic>
        <p:nvPicPr>
          <p:cNvPr id="3" name="Picture 2" descr="Screen shot 2014-07-07 at 7.57.27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1" y="1524001"/>
            <a:ext cx="7668419" cy="48006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2A94D42D-E0F7-8A4B-A227-A7D1370F917D}"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algn="ctr"/>
            <a:r>
              <a:rPr lang="en-US" sz="3200" dirty="0">
                <a:latin typeface="Rockwell" charset="0"/>
              </a:rPr>
              <a:t>Ethnocentric State # 2: </a:t>
            </a:r>
            <a:br>
              <a:rPr lang="en-US" sz="3200" dirty="0">
                <a:latin typeface="Rockwell" charset="0"/>
              </a:rPr>
            </a:br>
            <a:r>
              <a:rPr lang="en-US" sz="3200" dirty="0">
                <a:latin typeface="Rockwell" charset="0"/>
              </a:rPr>
              <a:t>Defense Against Difference</a:t>
            </a:r>
          </a:p>
        </p:txBody>
      </p:sp>
      <p:sp>
        <p:nvSpPr>
          <p:cNvPr id="126978" name="Content Placeholder 2"/>
          <p:cNvSpPr>
            <a:spLocks noGrp="1"/>
          </p:cNvSpPr>
          <p:nvPr>
            <p:ph idx="1"/>
          </p:nvPr>
        </p:nvSpPr>
        <p:spPr>
          <a:xfrm>
            <a:off x="498475" y="1752600"/>
            <a:ext cx="7556500" cy="4373563"/>
          </a:xfrm>
        </p:spPr>
        <p:txBody>
          <a:bodyPr/>
          <a:lstStyle/>
          <a:p>
            <a:pPr marL="0" indent="0">
              <a:buFont typeface="Wingdings" charset="0"/>
              <a:buNone/>
            </a:pPr>
            <a:endParaRPr lang="en-US" dirty="0">
              <a:latin typeface="Rockwell" charset="0"/>
            </a:endParaRPr>
          </a:p>
          <a:p>
            <a:pPr lvl="2"/>
            <a:r>
              <a:rPr lang="en-US" dirty="0">
                <a:latin typeface="Rockwell" charset="0"/>
              </a:rPr>
              <a:t>You may routinely refer to people of other cultures as “them” or “you people” and you might be particularly attentive to negative qualities attributed  to other groups.</a:t>
            </a:r>
          </a:p>
          <a:p>
            <a:pPr lvl="2"/>
            <a:r>
              <a:rPr lang="en-US" dirty="0">
                <a:latin typeface="Rockwell" charset="0"/>
              </a:rPr>
              <a:t>You might belong to or sympathize with groups that stress the superiority of your own culture.</a:t>
            </a:r>
          </a:p>
          <a:p>
            <a:pPr lvl="2"/>
            <a:r>
              <a:rPr lang="en-US" dirty="0">
                <a:latin typeface="Rockwell" charset="0"/>
              </a:rPr>
              <a:t>As an educator or student, you may focus exclusively on traditional subjects and be dismissive of any non-traditional learning.</a:t>
            </a:r>
          </a:p>
          <a:p>
            <a:pPr lvl="2"/>
            <a:r>
              <a:rPr lang="en-US" dirty="0">
                <a:latin typeface="Rockwell" charset="0"/>
              </a:rPr>
              <a:t>As a manager or educator, you are likely to feel that cultural adjustment is entirely the responsibility of people who choose to move from their own cultural group into a different group.</a:t>
            </a:r>
          </a:p>
          <a:p>
            <a:pPr lvl="2"/>
            <a:r>
              <a:rPr lang="en-US" dirty="0">
                <a:latin typeface="Rockwell" charset="0"/>
              </a:rPr>
              <a:t>If you travel or live abroad, you may find yourself complaining quite a bit about the failings of your hosts.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lstStyle/>
          <a:p>
            <a:pPr algn="ctr"/>
            <a:r>
              <a:rPr lang="en-US" sz="3200" dirty="0">
                <a:latin typeface="Rockwell" charset="0"/>
              </a:rPr>
              <a:t>Ethnocentric State # 2b: </a:t>
            </a:r>
            <a:br>
              <a:rPr lang="en-US" sz="3200" dirty="0">
                <a:latin typeface="Rockwell" charset="0"/>
              </a:rPr>
            </a:br>
            <a:r>
              <a:rPr lang="en-US" sz="3200" dirty="0">
                <a:latin typeface="Rockwell" charset="0"/>
              </a:rPr>
              <a:t>Reversal</a:t>
            </a:r>
          </a:p>
        </p:txBody>
      </p:sp>
      <p:sp>
        <p:nvSpPr>
          <p:cNvPr id="129026" name="Content Placeholder 2"/>
          <p:cNvSpPr>
            <a:spLocks noGrp="1"/>
          </p:cNvSpPr>
          <p:nvPr>
            <p:ph idx="1"/>
          </p:nvPr>
        </p:nvSpPr>
        <p:spPr/>
        <p:txBody>
          <a:bodyPr/>
          <a:lstStyle/>
          <a:p>
            <a:r>
              <a:rPr lang="en-US" dirty="0">
                <a:latin typeface="Rockwell" charset="0"/>
              </a:rPr>
              <a:t>Tendency to see another culture as superior while denigrating one’s own.</a:t>
            </a:r>
          </a:p>
          <a:p>
            <a:r>
              <a:rPr lang="en-US" dirty="0">
                <a:latin typeface="Rockwell" charset="0"/>
              </a:rPr>
              <a:t>Issues in Reversal indicate that you have a largely positive view of an adopted culture or other cultures in general and a somewhat negative opinion of your own.  However, your understanding of the adopted culture may be based on positive stereotypes.  For instance:</a:t>
            </a:r>
          </a:p>
          <a:p>
            <a:pPr lvl="2"/>
            <a:r>
              <a:rPr lang="en-US" dirty="0">
                <a:latin typeface="Rockwell" charset="0"/>
              </a:rPr>
              <a:t>You may be a current or former cross-cultural volunteer (e.g., Peace Corps, Vista, Americorps, etc.) who has “adopted” an idealized version of the culture to which you were assigned.  In doing so, you may have also adopted some of their negative stereotypes of your own culture.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lstStyle/>
          <a:p>
            <a:pPr algn="ctr"/>
            <a:r>
              <a:rPr lang="en-US" sz="3200" dirty="0">
                <a:latin typeface="Rockwell" charset="0"/>
              </a:rPr>
              <a:t>Ethnocentric State # 2b: </a:t>
            </a:r>
            <a:br>
              <a:rPr lang="en-US" sz="3200" dirty="0">
                <a:latin typeface="Rockwell" charset="0"/>
              </a:rPr>
            </a:br>
            <a:r>
              <a:rPr lang="en-US" sz="3200" dirty="0">
                <a:latin typeface="Rockwell" charset="0"/>
              </a:rPr>
              <a:t>Reversal</a:t>
            </a:r>
          </a:p>
        </p:txBody>
      </p:sp>
      <p:sp>
        <p:nvSpPr>
          <p:cNvPr id="130050" name="Content Placeholder 2"/>
          <p:cNvSpPr>
            <a:spLocks noGrp="1"/>
          </p:cNvSpPr>
          <p:nvPr>
            <p:ph idx="1"/>
          </p:nvPr>
        </p:nvSpPr>
        <p:spPr/>
        <p:txBody>
          <a:bodyPr/>
          <a:lstStyle/>
          <a:p>
            <a:pPr lvl="2"/>
            <a:r>
              <a:rPr lang="en-US" dirty="0">
                <a:latin typeface="Rockwell" charset="0"/>
              </a:rPr>
              <a:t>You may be a current or former cross-cultural volunteer (e.g., Peace Corps, Vista, Americorps, etc.) who has “adopted” an idealized version of the culture to which you were assigned.  In doing so, you may have also adopted some of their negative stereotypes of your own culture.</a:t>
            </a:r>
          </a:p>
          <a:p>
            <a:pPr lvl="2"/>
            <a:r>
              <a:rPr lang="en-US" dirty="0">
                <a:latin typeface="Rockwell" charset="0"/>
              </a:rPr>
              <a:t>If you are a long-term expatriate manager in a global corporation, you may have developed a cynical view of your own culture that passes for sophistication in many international circles.</a:t>
            </a:r>
          </a:p>
          <a:p>
            <a:pPr lvl="2"/>
            <a:r>
              <a:rPr lang="en-US" dirty="0">
                <a:latin typeface="Rockwell" charset="0"/>
              </a:rPr>
              <a:t>As a member of a dominant ethnic group who is concerned with ethnic oppression, you may have disavowed your own ethnic roots in favor of being “one with” members of the oppressed group.</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pPr algn="ctr"/>
            <a:r>
              <a:rPr lang="en-US" sz="3200" dirty="0">
                <a:latin typeface="Rockwell" charset="0"/>
              </a:rPr>
              <a:t>Ethnocentric State # 3: </a:t>
            </a:r>
            <a:br>
              <a:rPr lang="en-US" sz="3200" dirty="0">
                <a:latin typeface="Rockwell" charset="0"/>
              </a:rPr>
            </a:br>
            <a:r>
              <a:rPr lang="en-US" sz="3200" dirty="0">
                <a:latin typeface="Rockwell" charset="0"/>
              </a:rPr>
              <a:t>Minimization of Difference</a:t>
            </a:r>
          </a:p>
        </p:txBody>
      </p:sp>
      <p:sp>
        <p:nvSpPr>
          <p:cNvPr id="132098" name="Content Placeholder 2"/>
          <p:cNvSpPr>
            <a:spLocks noGrp="1"/>
          </p:cNvSpPr>
          <p:nvPr>
            <p:ph idx="1"/>
          </p:nvPr>
        </p:nvSpPr>
        <p:spPr/>
        <p:txBody>
          <a:bodyPr/>
          <a:lstStyle/>
          <a:p>
            <a:r>
              <a:rPr lang="en-US" dirty="0">
                <a:latin typeface="Rockwell" charset="0"/>
              </a:rPr>
              <a:t>Recognition and acceptance of superficial differences such as eating customs, etc.  While holding that all human beings are essentially the same.  Emphasis on the similarity and commonality of basic values.  Tendency to define the basis of commonality in ethnocentric terms (i.e., everyone is essentially like us, like me).  </a:t>
            </a:r>
          </a:p>
          <a:p>
            <a:pPr lvl="2"/>
            <a:r>
              <a:rPr lang="en-US" dirty="0">
                <a:latin typeface="Rockwell" charset="0"/>
              </a:rPr>
              <a:t>Physical Universalism:  Emphasis on commonality of human beings in terms of physiological or biological similarity.</a:t>
            </a:r>
          </a:p>
          <a:p>
            <a:pPr lvl="2"/>
            <a:r>
              <a:rPr lang="en-US" dirty="0">
                <a:latin typeface="Rockwell" charset="0"/>
              </a:rPr>
              <a:t>Transcendent Universalism:  Emphasis on commonality of human beings as subordinate to a particular supernatural being (e.g., ”All God’s Children” idea), religion, or social philosophy (e.g., Marxian Economics)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1" name="Title 1"/>
          <p:cNvSpPr>
            <a:spLocks noGrp="1"/>
          </p:cNvSpPr>
          <p:nvPr>
            <p:ph type="title"/>
          </p:nvPr>
        </p:nvSpPr>
        <p:spPr/>
        <p:txBody>
          <a:bodyPr/>
          <a:lstStyle/>
          <a:p>
            <a:pPr algn="ctr"/>
            <a:r>
              <a:rPr lang="en-US" sz="3200" dirty="0">
                <a:latin typeface="Rockwell" charset="0"/>
              </a:rPr>
              <a:t>Ethnocentric State # 3: </a:t>
            </a:r>
            <a:br>
              <a:rPr lang="en-US" sz="3200" dirty="0">
                <a:latin typeface="Rockwell" charset="0"/>
              </a:rPr>
            </a:br>
            <a:r>
              <a:rPr lang="en-US" sz="3200" dirty="0">
                <a:latin typeface="Rockwell" charset="0"/>
              </a:rPr>
              <a:t>Minimization of Difference</a:t>
            </a:r>
          </a:p>
        </p:txBody>
      </p:sp>
      <p:sp>
        <p:nvSpPr>
          <p:cNvPr id="133122" name="Content Placeholder 2"/>
          <p:cNvSpPr>
            <a:spLocks noGrp="1"/>
          </p:cNvSpPr>
          <p:nvPr>
            <p:ph idx="1"/>
          </p:nvPr>
        </p:nvSpPr>
        <p:spPr>
          <a:xfrm>
            <a:off x="498475" y="1752600"/>
            <a:ext cx="7556500" cy="4373563"/>
          </a:xfrm>
        </p:spPr>
        <p:txBody>
          <a:bodyPr/>
          <a:lstStyle/>
          <a:p>
            <a:r>
              <a:rPr lang="en-US" dirty="0">
                <a:latin typeface="Rockwell" charset="0"/>
              </a:rPr>
              <a:t>Issues in Minimization indicate that you have gotten beyond feeling that other cultures pose a threat to your own.  Your experience is that people from other cultures are pretty much like you, under the surface.  You are quite aware that other cultures exist all around you, and you may know something about cultural differences in customs, celebrations, etc.  You do not denigrate other cultures and you seek to avoid stereotypes by treating every person as an individual or by treating other people as you would like to be treated (sympathy).  For instance:</a:t>
            </a:r>
          </a:p>
          <a:p>
            <a:pPr lvl="2"/>
            <a:r>
              <a:rPr lang="en-US" dirty="0">
                <a:latin typeface="Rockwell" charset="0"/>
              </a:rPr>
              <a:t>You may offer to be a host family for a foreign student, or volunteer for international programs, with the motivation that it will be fun and you can help the visitors understand the ways of your own culture.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pPr algn="ctr"/>
            <a:r>
              <a:rPr lang="en-US" sz="3200" dirty="0">
                <a:latin typeface="Rockwell" charset="0"/>
              </a:rPr>
              <a:t>Ethnorelative State # 1: </a:t>
            </a:r>
            <a:br>
              <a:rPr lang="en-US" sz="3200" dirty="0">
                <a:latin typeface="Rockwell" charset="0"/>
              </a:rPr>
            </a:br>
            <a:r>
              <a:rPr lang="en-US" sz="3200" dirty="0">
                <a:latin typeface="Rockwell" charset="0"/>
              </a:rPr>
              <a:t>Acceptance of Difference</a:t>
            </a:r>
          </a:p>
        </p:txBody>
      </p:sp>
      <p:sp>
        <p:nvSpPr>
          <p:cNvPr id="136194" name="Content Placeholder 2"/>
          <p:cNvSpPr>
            <a:spLocks noGrp="1"/>
          </p:cNvSpPr>
          <p:nvPr>
            <p:ph idx="1"/>
          </p:nvPr>
        </p:nvSpPr>
        <p:spPr>
          <a:xfrm>
            <a:off x="498475" y="1524000"/>
            <a:ext cx="7556500" cy="4602163"/>
          </a:xfrm>
        </p:spPr>
        <p:txBody>
          <a:bodyPr/>
          <a:lstStyle/>
          <a:p>
            <a:r>
              <a:rPr lang="en-US" sz="1600" dirty="0">
                <a:latin typeface="Rockwell" charset="0"/>
              </a:rPr>
              <a:t>Recognition and appreciation of cultural differences in behavior and values.  Acceptance of cultural differences as viable alternative solutions to the organization of human existence.  Cultural relativity.</a:t>
            </a:r>
          </a:p>
          <a:p>
            <a:r>
              <a:rPr lang="en-US" sz="1600" dirty="0">
                <a:latin typeface="Rockwell" charset="0"/>
              </a:rPr>
              <a:t>Resolved issues in Acceptance indicate that you both acknowledge and respect cultural difference.  You are aware of your own culture (s), and you see that your own culture is just one of many ways of experiencing the world.  When you think of people from other cultures, you imagine them as every bit as complex as yourself.  Their  ideas, feelings and behavior may seem unusual to you, but you realize that their experience is just as rich as your own.  You may not like everything about other cultures (or everything about your own for that matter), but that fact does not make you think that any cultural group is more or less “civilized”.  You are curious about other cultures and seek opportunities to learn more about them, even if you do not have opportunities to interact with members of those cultures.  For instance: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pPr algn="ctr"/>
            <a:r>
              <a:rPr lang="en-US" sz="3200" dirty="0">
                <a:latin typeface="Rockwell" charset="0"/>
              </a:rPr>
              <a:t>Ethnorelative State # 1: </a:t>
            </a:r>
            <a:br>
              <a:rPr lang="en-US" sz="3200" dirty="0">
                <a:latin typeface="Rockwell" charset="0"/>
              </a:rPr>
            </a:br>
            <a:r>
              <a:rPr lang="en-US" sz="3200" dirty="0">
                <a:latin typeface="Rockwell" charset="0"/>
              </a:rPr>
              <a:t>Acceptance of Difference</a:t>
            </a:r>
          </a:p>
        </p:txBody>
      </p:sp>
      <p:sp>
        <p:nvSpPr>
          <p:cNvPr id="137218" name="Content Placeholder 2"/>
          <p:cNvSpPr>
            <a:spLocks noGrp="1"/>
          </p:cNvSpPr>
          <p:nvPr>
            <p:ph idx="1"/>
          </p:nvPr>
        </p:nvSpPr>
        <p:spPr>
          <a:xfrm>
            <a:off x="498475" y="1524000"/>
            <a:ext cx="7556500" cy="4602163"/>
          </a:xfrm>
        </p:spPr>
        <p:txBody>
          <a:bodyPr/>
          <a:lstStyle/>
          <a:p>
            <a:pPr lvl="2"/>
            <a:r>
              <a:rPr lang="en-US" dirty="0">
                <a:latin typeface="Rockwell" charset="0"/>
              </a:rPr>
              <a:t>As a manager or administrator, you probably recognize the value of global and domestic diversity in organizations.  However, you may not be considering how you and the organization need to change to accommodate the diversity.</a:t>
            </a:r>
          </a:p>
          <a:p>
            <a:pPr lvl="2"/>
            <a:r>
              <a:rPr lang="en-US" dirty="0">
                <a:latin typeface="Rockwell" charset="0"/>
              </a:rPr>
              <a:t>In educational settings, you are likely to support efforts to diversify the curriculum to be more representative of a broad range of cultural perspectives.</a:t>
            </a:r>
          </a:p>
          <a:p>
            <a:pPr lvl="2"/>
            <a:r>
              <a:rPr lang="en-US" dirty="0">
                <a:latin typeface="Rockwell" charset="0"/>
              </a:rPr>
              <a:t>If you are traveling or living in other cultures, you may not act any differently than you do with members of your own culture.   But you are probably aware that your behavior might be interpreted in unusual ways.  You in turn are probably careful to withhold quick judgments of members of other cultures and </a:t>
            </a:r>
            <a:r>
              <a:rPr lang="en-US" dirty="0" smtClean="0">
                <a:latin typeface="Rockwell" charset="0"/>
              </a:rPr>
              <a:t>to </a:t>
            </a:r>
            <a:r>
              <a:rPr lang="en-US" dirty="0">
                <a:latin typeface="Rockwell" charset="0"/>
              </a:rPr>
              <a:t>consider how their behavior might mean something different than it would in your own culture.</a:t>
            </a:r>
          </a:p>
          <a:p>
            <a:pPr lvl="2"/>
            <a:endParaRPr lang="en-US" sz="1400" dirty="0">
              <a:latin typeface="Rockwell" charset="0"/>
            </a:endParaRP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5" name="Title 1"/>
          <p:cNvSpPr>
            <a:spLocks noGrp="1"/>
          </p:cNvSpPr>
          <p:nvPr>
            <p:ph type="title"/>
          </p:nvPr>
        </p:nvSpPr>
        <p:spPr>
          <a:xfrm>
            <a:off x="498475" y="484188"/>
            <a:ext cx="7556500" cy="1649412"/>
          </a:xfrm>
        </p:spPr>
        <p:txBody>
          <a:bodyPr/>
          <a:lstStyle/>
          <a:p>
            <a:pPr algn="ctr"/>
            <a:r>
              <a:rPr lang="en-US" sz="3200" dirty="0">
                <a:latin typeface="Rockwell" charset="0"/>
              </a:rPr>
              <a:t>Ethnorelative State # 2: </a:t>
            </a:r>
            <a:br>
              <a:rPr lang="en-US" sz="3200" dirty="0">
                <a:latin typeface="Rockwell" charset="0"/>
              </a:rPr>
            </a:br>
            <a:r>
              <a:rPr lang="en-US" sz="3200" dirty="0">
                <a:latin typeface="Rockwell" charset="0"/>
              </a:rPr>
              <a:t>Adaptation to Difference</a:t>
            </a:r>
            <a:br>
              <a:rPr lang="en-US" sz="3200" dirty="0">
                <a:latin typeface="Rockwell" charset="0"/>
              </a:rPr>
            </a:br>
            <a:r>
              <a:rPr lang="en-US" sz="3200" dirty="0">
                <a:latin typeface="Rockwell" charset="0"/>
              </a:rPr>
              <a:t>Cognitive Frame-Shifting</a:t>
            </a:r>
          </a:p>
        </p:txBody>
      </p:sp>
      <p:sp>
        <p:nvSpPr>
          <p:cNvPr id="139266" name="Content Placeholder 2"/>
          <p:cNvSpPr>
            <a:spLocks noGrp="1"/>
          </p:cNvSpPr>
          <p:nvPr>
            <p:ph idx="1"/>
          </p:nvPr>
        </p:nvSpPr>
        <p:spPr>
          <a:xfrm>
            <a:off x="762000" y="2209800"/>
            <a:ext cx="7292975" cy="3687763"/>
          </a:xfrm>
        </p:spPr>
        <p:txBody>
          <a:bodyPr/>
          <a:lstStyle/>
          <a:p>
            <a:r>
              <a:rPr lang="en-US" dirty="0">
                <a:latin typeface="Rockwell" charset="0"/>
              </a:rPr>
              <a:t>The development of communication skills that enable intercultural communication.  Effective use of empathy, or frame of reference shifting, to understand and be understood across cultural boundaries.</a:t>
            </a:r>
          </a:p>
          <a:p>
            <a:r>
              <a:rPr lang="en-US" dirty="0">
                <a:latin typeface="Rockwell" charset="0"/>
              </a:rPr>
              <a:t>Resolved issues in the Cognitive Frame-Shifting form of Adaptation indicate that you recognize the added value of having more than one cultural perspective available to you.  Further, you are able to “take the perspective” of another culture for the purpose of understanding or evaluating situations in either your own or another culture.  For instance: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89" name="Title 1"/>
          <p:cNvSpPr>
            <a:spLocks noGrp="1"/>
          </p:cNvSpPr>
          <p:nvPr>
            <p:ph type="title"/>
          </p:nvPr>
        </p:nvSpPr>
        <p:spPr>
          <a:xfrm>
            <a:off x="498475" y="484188"/>
            <a:ext cx="7556500" cy="1649412"/>
          </a:xfrm>
        </p:spPr>
        <p:txBody>
          <a:bodyPr/>
          <a:lstStyle/>
          <a:p>
            <a:pPr algn="ctr"/>
            <a:r>
              <a:rPr lang="en-US" sz="3200" dirty="0">
                <a:latin typeface="Rockwell" charset="0"/>
              </a:rPr>
              <a:t>Ethnorelative State # 2: </a:t>
            </a:r>
            <a:br>
              <a:rPr lang="en-US" sz="3200" dirty="0">
                <a:latin typeface="Rockwell" charset="0"/>
              </a:rPr>
            </a:br>
            <a:r>
              <a:rPr lang="en-US" sz="3200" dirty="0">
                <a:latin typeface="Rockwell" charset="0"/>
              </a:rPr>
              <a:t>Adaptation to Difference</a:t>
            </a:r>
            <a:br>
              <a:rPr lang="en-US" sz="3200" dirty="0">
                <a:latin typeface="Rockwell" charset="0"/>
              </a:rPr>
            </a:br>
            <a:r>
              <a:rPr lang="en-US" sz="3200" dirty="0">
                <a:latin typeface="Rockwell" charset="0"/>
              </a:rPr>
              <a:t>Cognitive Frame-Shifting</a:t>
            </a:r>
          </a:p>
        </p:txBody>
      </p:sp>
      <p:sp>
        <p:nvSpPr>
          <p:cNvPr id="140290" name="Content Placeholder 2"/>
          <p:cNvSpPr>
            <a:spLocks noGrp="1"/>
          </p:cNvSpPr>
          <p:nvPr>
            <p:ph idx="1"/>
          </p:nvPr>
        </p:nvSpPr>
        <p:spPr>
          <a:xfrm>
            <a:off x="762000" y="2209800"/>
            <a:ext cx="7292975" cy="3687763"/>
          </a:xfrm>
        </p:spPr>
        <p:txBody>
          <a:bodyPr/>
          <a:lstStyle/>
          <a:p>
            <a:pPr lvl="2"/>
            <a:r>
              <a:rPr lang="en-US" dirty="0">
                <a:latin typeface="Rockwell" charset="0"/>
              </a:rPr>
              <a:t>You may know enough about your own and at least one other culture to shift substantially into the other cultural frame of reference.  You are likely to add this perspective to discussions about “how things work.”</a:t>
            </a:r>
          </a:p>
          <a:p>
            <a:pPr lvl="2"/>
            <a:r>
              <a:rPr lang="en-US" dirty="0">
                <a:latin typeface="Rockwell" charset="0"/>
              </a:rPr>
              <a:t>As a </a:t>
            </a:r>
            <a:r>
              <a:rPr lang="en-US" dirty="0" smtClean="0">
                <a:latin typeface="Rockwell" charset="0"/>
              </a:rPr>
              <a:t>manager, teacher, administrator</a:t>
            </a:r>
            <a:r>
              <a:rPr lang="en-US" dirty="0">
                <a:latin typeface="Rockwell" charset="0"/>
              </a:rPr>
              <a:t>, you may routinely use your frame-shifting ability to act as a “bridge” between people of two different cultures for conflict resolution coordination of understanding.  You become the mediator.</a:t>
            </a:r>
          </a:p>
          <a:p>
            <a:pPr lvl="2"/>
            <a:r>
              <a:rPr lang="en-US" dirty="0">
                <a:latin typeface="Rockwell" charset="0"/>
              </a:rPr>
              <a:t>In business, you are probably skeptical of training that touts the one best way of communicating, marketing, or relating to others.  You know that all such behavior occurs in cultural contexts.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7" name="Title 1"/>
          <p:cNvSpPr>
            <a:spLocks noGrp="1"/>
          </p:cNvSpPr>
          <p:nvPr>
            <p:ph type="title"/>
          </p:nvPr>
        </p:nvSpPr>
        <p:spPr>
          <a:xfrm>
            <a:off x="498475" y="484188"/>
            <a:ext cx="7556500" cy="1420812"/>
          </a:xfrm>
        </p:spPr>
        <p:txBody>
          <a:bodyPr/>
          <a:lstStyle/>
          <a:p>
            <a:pPr algn="ctr"/>
            <a:r>
              <a:rPr lang="en-US" sz="2800" dirty="0">
                <a:latin typeface="Rockwell" charset="0"/>
              </a:rPr>
              <a:t>Ethnorelative State # 3: </a:t>
            </a:r>
            <a:br>
              <a:rPr lang="en-US" sz="2800" dirty="0">
                <a:latin typeface="Rockwell" charset="0"/>
              </a:rPr>
            </a:br>
            <a:r>
              <a:rPr lang="en-US" sz="2800" dirty="0">
                <a:latin typeface="Rockwell" charset="0"/>
              </a:rPr>
              <a:t>Integration of Difference</a:t>
            </a:r>
            <a:br>
              <a:rPr lang="en-US" sz="2800" dirty="0">
                <a:latin typeface="Rockwell" charset="0"/>
              </a:rPr>
            </a:br>
            <a:r>
              <a:rPr lang="en-US" sz="2800" dirty="0">
                <a:latin typeface="Rockwell" charset="0"/>
              </a:rPr>
              <a:t>Adaptation Behavioral Code-Shifting</a:t>
            </a:r>
          </a:p>
        </p:txBody>
      </p:sp>
      <p:sp>
        <p:nvSpPr>
          <p:cNvPr id="142338" name="Content Placeholder 2"/>
          <p:cNvSpPr>
            <a:spLocks noGrp="1"/>
          </p:cNvSpPr>
          <p:nvPr>
            <p:ph idx="1"/>
          </p:nvPr>
        </p:nvSpPr>
        <p:spPr>
          <a:xfrm>
            <a:off x="498475" y="1981200"/>
            <a:ext cx="7556500" cy="4419600"/>
          </a:xfrm>
        </p:spPr>
        <p:txBody>
          <a:bodyPr/>
          <a:lstStyle/>
          <a:p>
            <a:r>
              <a:rPr lang="en-US" sz="1800" dirty="0">
                <a:latin typeface="Rockwell" charset="0"/>
              </a:rPr>
              <a:t>The internalization of bi-cultural or multi-cultural frames of reference.  Maintaining a definition of identity that is “marginal” to any particular culture.</a:t>
            </a:r>
          </a:p>
          <a:p>
            <a:r>
              <a:rPr lang="en-US" sz="1800" dirty="0">
                <a:latin typeface="Rockwell" charset="0"/>
              </a:rPr>
              <a:t>Resolved issues in the Behavioral Code-Shifting form of Adaptation indicate that you are able to intentionally change your culturally based behavior.  You have a broad repertoire of behavior that allows you to act in culturally appropriate ways outside your own culture.  For instance:</a:t>
            </a:r>
          </a:p>
          <a:p>
            <a:pPr lvl="2"/>
            <a:r>
              <a:rPr lang="en-US" sz="1600" dirty="0">
                <a:latin typeface="Rockwell" charset="0"/>
              </a:rPr>
              <a:t>When you shift into the frame of another culture, you find that your behavior changes in a natural way to express that different view of the world.  In other words, you can </a:t>
            </a:r>
            <a:r>
              <a:rPr lang="en-US" sz="1600" b="1" u="sng" dirty="0">
                <a:latin typeface="Rockwell" charset="0"/>
              </a:rPr>
              <a:t>feel</a:t>
            </a:r>
            <a:r>
              <a:rPr lang="en-US" sz="1600" dirty="0">
                <a:latin typeface="Rockwell" charset="0"/>
              </a:rPr>
              <a:t> when and what different behavior is appropriate.  You also may be able to intentionally change your behavior to match that of another culture, even if you are not around people from that culture.</a:t>
            </a:r>
            <a:endParaRPr lang="en-US" sz="1600" b="1" u="sng" dirty="0">
              <a:latin typeface="Rockwell" charset="0"/>
            </a:endParaRP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7-15 at 12.54.5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115" y="762000"/>
            <a:ext cx="7759300" cy="5029199"/>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2739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1" name="Title 1"/>
          <p:cNvSpPr>
            <a:spLocks noGrp="1"/>
          </p:cNvSpPr>
          <p:nvPr>
            <p:ph type="title"/>
          </p:nvPr>
        </p:nvSpPr>
        <p:spPr>
          <a:xfrm>
            <a:off x="498475" y="484188"/>
            <a:ext cx="7556500" cy="1420812"/>
          </a:xfrm>
        </p:spPr>
        <p:txBody>
          <a:bodyPr/>
          <a:lstStyle/>
          <a:p>
            <a:pPr algn="ctr"/>
            <a:r>
              <a:rPr lang="en-US" sz="2800" dirty="0">
                <a:latin typeface="Rockwell" charset="0"/>
              </a:rPr>
              <a:t>Ethnorelative State # 3: </a:t>
            </a:r>
            <a:br>
              <a:rPr lang="en-US" sz="2800" dirty="0">
                <a:latin typeface="Rockwell" charset="0"/>
              </a:rPr>
            </a:br>
            <a:r>
              <a:rPr lang="en-US" sz="2800" dirty="0">
                <a:latin typeface="Rockwell" charset="0"/>
              </a:rPr>
              <a:t>Integration of Difference</a:t>
            </a:r>
            <a:br>
              <a:rPr lang="en-US" sz="2800" dirty="0">
                <a:latin typeface="Rockwell" charset="0"/>
              </a:rPr>
            </a:br>
            <a:r>
              <a:rPr lang="en-US" sz="2800" dirty="0">
                <a:latin typeface="Rockwell" charset="0"/>
              </a:rPr>
              <a:t>Adaptation Behavioral Code-Shifting</a:t>
            </a:r>
          </a:p>
        </p:txBody>
      </p:sp>
      <p:sp>
        <p:nvSpPr>
          <p:cNvPr id="143362" name="Content Placeholder 2"/>
          <p:cNvSpPr>
            <a:spLocks noGrp="1"/>
          </p:cNvSpPr>
          <p:nvPr>
            <p:ph idx="1"/>
          </p:nvPr>
        </p:nvSpPr>
        <p:spPr>
          <a:xfrm>
            <a:off x="498475" y="1981200"/>
            <a:ext cx="7556500" cy="4419600"/>
          </a:xfrm>
        </p:spPr>
        <p:txBody>
          <a:bodyPr/>
          <a:lstStyle/>
          <a:p>
            <a:pPr lvl="2"/>
            <a:r>
              <a:rPr lang="en-US" sz="1600" dirty="0">
                <a:latin typeface="Rockwell" charset="0"/>
              </a:rPr>
              <a:t>When you shift into the frame of another culture, you find that your behavior changes in a natural way to express that different view of the world.  In other words, you can </a:t>
            </a:r>
            <a:r>
              <a:rPr lang="en-US" sz="1600" b="1" u="sng" dirty="0">
                <a:latin typeface="Rockwell" charset="0"/>
              </a:rPr>
              <a:t>feel</a:t>
            </a:r>
            <a:r>
              <a:rPr lang="en-US" sz="1600" dirty="0">
                <a:latin typeface="Rockwell" charset="0"/>
              </a:rPr>
              <a:t> when and what different behavior is appropriate.  You also may be able to intentionally change your behavior to match that of another culture, even if you are not around people from that culture.</a:t>
            </a:r>
          </a:p>
          <a:p>
            <a:pPr lvl="2"/>
            <a:r>
              <a:rPr lang="en-US" sz="1600" dirty="0">
                <a:latin typeface="Rockwell" charset="0"/>
              </a:rPr>
              <a:t>As a business person, you are likely to be accomplished in negotiation across cultures or managing multicultural teams.  You may often find yourself facilitating intercultural discussions.</a:t>
            </a:r>
          </a:p>
          <a:p>
            <a:pPr lvl="2"/>
            <a:r>
              <a:rPr lang="en-US" sz="1600" dirty="0">
                <a:latin typeface="Rockwell" charset="0"/>
              </a:rPr>
              <a:t>In organizations, you are likely to recognize that global and domestic diversity demands constant adaptation and that policies must reflect that need.  You are probably a proponent for organizational development along these lines.</a:t>
            </a:r>
          </a:p>
          <a:p>
            <a:pPr lvl="2"/>
            <a:r>
              <a:rPr lang="en-US" sz="1600" dirty="0">
                <a:latin typeface="Rockwell" charset="0"/>
              </a:rPr>
              <a:t>As an educator, you may actually teach from a variety of cultural perspectives. That is, you do not simply teach about other cultural perspectives – you are able to embody them, to some degree.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09" name="Title 1"/>
          <p:cNvSpPr>
            <a:spLocks noGrp="1"/>
          </p:cNvSpPr>
          <p:nvPr>
            <p:ph type="title"/>
          </p:nvPr>
        </p:nvSpPr>
        <p:spPr>
          <a:xfrm>
            <a:off x="498475" y="484188"/>
            <a:ext cx="7556500" cy="963612"/>
          </a:xfrm>
        </p:spPr>
        <p:txBody>
          <a:bodyPr/>
          <a:lstStyle/>
          <a:p>
            <a:pPr algn="ctr"/>
            <a:r>
              <a:rPr lang="en-US" sz="2800" dirty="0">
                <a:latin typeface="Rockwell" charset="0"/>
              </a:rPr>
              <a:t>Ethnorelative State # 3b: </a:t>
            </a:r>
            <a:br>
              <a:rPr lang="en-US" sz="2800" dirty="0">
                <a:latin typeface="Rockwell" charset="0"/>
              </a:rPr>
            </a:br>
            <a:r>
              <a:rPr lang="en-US" sz="2800" dirty="0">
                <a:latin typeface="Rockwell" charset="0"/>
              </a:rPr>
              <a:t>Encapsulated Marginality</a:t>
            </a:r>
          </a:p>
        </p:txBody>
      </p:sp>
      <p:sp>
        <p:nvSpPr>
          <p:cNvPr id="145410" name="Content Placeholder 2"/>
          <p:cNvSpPr>
            <a:spLocks noGrp="1"/>
          </p:cNvSpPr>
          <p:nvPr>
            <p:ph idx="1"/>
          </p:nvPr>
        </p:nvSpPr>
        <p:spPr>
          <a:xfrm>
            <a:off x="498475" y="1981200"/>
            <a:ext cx="7556500" cy="4419600"/>
          </a:xfrm>
        </p:spPr>
        <p:txBody>
          <a:bodyPr/>
          <a:lstStyle/>
          <a:p>
            <a:r>
              <a:rPr lang="en-US" dirty="0">
                <a:latin typeface="Rockwell" charset="0"/>
              </a:rPr>
              <a:t>Issues in Encapsulated Marginality indicate that you are struggling with how to integrate your intercultural abilities with your identity.  You may be asking yourself, “Now that I can shift my cultural perspective and behavior whenever I want, who am I anyway?”  This condition is a transition between Adaptation and Integration (Constructive Marginality), where you are more likely to say “Who I am is a person who can move easily among cultures.”  But at this point, you are probably feeling some alienation from all the cultures you know about, including your own.  For instance:</a:t>
            </a:r>
          </a:p>
          <a:p>
            <a:pPr lvl="2"/>
            <a:r>
              <a:rPr lang="en-US" dirty="0">
                <a:latin typeface="Rockwell" charset="0"/>
              </a:rPr>
              <a:t>As a traditional-age or returning-adult student, you may have trouble making decisions about what to study, since everything seems equally interesting and important to one of the many careers that you are considering.</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Title 1"/>
          <p:cNvSpPr>
            <a:spLocks noGrp="1"/>
          </p:cNvSpPr>
          <p:nvPr>
            <p:ph type="title"/>
          </p:nvPr>
        </p:nvSpPr>
        <p:spPr>
          <a:xfrm>
            <a:off x="498475" y="484188"/>
            <a:ext cx="7556500" cy="963612"/>
          </a:xfrm>
        </p:spPr>
        <p:txBody>
          <a:bodyPr/>
          <a:lstStyle/>
          <a:p>
            <a:pPr algn="ctr"/>
            <a:r>
              <a:rPr lang="en-US" sz="2800" dirty="0">
                <a:latin typeface="Rockwell" charset="0"/>
              </a:rPr>
              <a:t>Ethnorelative State # 3b: </a:t>
            </a:r>
            <a:br>
              <a:rPr lang="en-US" sz="2800" dirty="0">
                <a:latin typeface="Rockwell" charset="0"/>
              </a:rPr>
            </a:br>
            <a:r>
              <a:rPr lang="en-US" sz="2800" dirty="0">
                <a:latin typeface="Rockwell" charset="0"/>
              </a:rPr>
              <a:t>Encapsulated Marginality</a:t>
            </a:r>
          </a:p>
        </p:txBody>
      </p:sp>
      <p:sp>
        <p:nvSpPr>
          <p:cNvPr id="146434" name="Content Placeholder 2"/>
          <p:cNvSpPr>
            <a:spLocks noGrp="1"/>
          </p:cNvSpPr>
          <p:nvPr>
            <p:ph idx="1"/>
          </p:nvPr>
        </p:nvSpPr>
        <p:spPr>
          <a:xfrm>
            <a:off x="533400" y="1524000"/>
            <a:ext cx="7556500" cy="4419600"/>
          </a:xfrm>
        </p:spPr>
        <p:txBody>
          <a:bodyPr/>
          <a:lstStyle/>
          <a:p>
            <a:pPr lvl="2"/>
            <a:r>
              <a:rPr lang="en-US" dirty="0">
                <a:latin typeface="Rockwell" charset="0"/>
              </a:rPr>
              <a:t>If you are returning from a long sojourn abroad and have developed an Adaptation worldview, you may experience this sense of alienation associated with re-entry into your original culture.</a:t>
            </a:r>
          </a:p>
          <a:p>
            <a:pPr lvl="2"/>
            <a:r>
              <a:rPr lang="en-US" dirty="0">
                <a:latin typeface="Rockwell" charset="0"/>
              </a:rPr>
              <a:t>In business situations, you may find yourself feeling separate from your coworkers and unable to identify with either the corporate culture or any of the national/ethnic cultures of which you may be a part.</a:t>
            </a:r>
          </a:p>
          <a:p>
            <a:pPr lvl="2"/>
            <a:r>
              <a:rPr lang="en-US" dirty="0">
                <a:latin typeface="Rockwell" charset="0"/>
              </a:rPr>
              <a:t>Although less likely, your sense of alienation may be associated with Reversal, because you are rejecting your own culture but do not have the depth in another culture to support a clear identity. </a:t>
            </a:r>
          </a:p>
          <a:p>
            <a:pPr lvl="2"/>
            <a:r>
              <a:rPr lang="en-US" dirty="0">
                <a:latin typeface="Rockwell" charset="0"/>
              </a:rPr>
              <a:t>Military Brats, Third Culture Kids,, long-term expats…….etc.</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62</a:t>
            </a:fld>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algn="ctr"/>
            <a:r>
              <a:rPr lang="en-US" dirty="0"/>
              <a:t>The Iceberg Theory of Culture</a:t>
            </a:r>
          </a:p>
        </p:txBody>
      </p:sp>
      <p:sp>
        <p:nvSpPr>
          <p:cNvPr id="169987" name="Rectangle 3"/>
          <p:cNvSpPr>
            <a:spLocks noGrp="1" noChangeArrowheads="1"/>
          </p:cNvSpPr>
          <p:nvPr>
            <p:ph type="body" idx="1"/>
          </p:nvPr>
        </p:nvSpPr>
        <p:spPr>
          <a:xfrm>
            <a:off x="1295400" y="1219200"/>
            <a:ext cx="2667000" cy="5105400"/>
          </a:xfrm>
        </p:spPr>
        <p:txBody>
          <a:bodyPr/>
          <a:lstStyle/>
          <a:p>
            <a:pPr>
              <a:lnSpc>
                <a:spcPct val="90000"/>
              </a:lnSpc>
            </a:pPr>
            <a:r>
              <a:rPr lang="en-US" sz="2800" dirty="0" smtClean="0"/>
              <a:t>CULTURE </a:t>
            </a:r>
            <a:r>
              <a:rPr lang="en-US" sz="2800" dirty="0"/>
              <a:t>(with a big </a:t>
            </a:r>
            <a:r>
              <a:rPr lang="ja-JP" altLang="en-US" sz="2800" dirty="0"/>
              <a:t>“</a:t>
            </a:r>
            <a:r>
              <a:rPr lang="en-US" sz="2800" dirty="0"/>
              <a:t>C</a:t>
            </a:r>
            <a:r>
              <a:rPr lang="ja-JP" altLang="en-US" sz="2800" dirty="0"/>
              <a:t>”</a:t>
            </a:r>
            <a:r>
              <a:rPr lang="en-US" sz="2800" dirty="0"/>
              <a:t>) =  primarily in awareness 10%</a:t>
            </a:r>
          </a:p>
          <a:p>
            <a:pPr>
              <a:lnSpc>
                <a:spcPct val="90000"/>
              </a:lnSpc>
              <a:buFont typeface="Wingdings" charset="0"/>
              <a:buChar char="§"/>
            </a:pPr>
            <a:r>
              <a:rPr lang="en-US" sz="2800" dirty="0"/>
              <a:t>culture (with a little </a:t>
            </a:r>
            <a:r>
              <a:rPr lang="ja-JP" altLang="en-US" sz="2800" dirty="0"/>
              <a:t>“</a:t>
            </a:r>
            <a:r>
              <a:rPr lang="en-US" sz="2800" dirty="0"/>
              <a:t>c</a:t>
            </a:r>
            <a:r>
              <a:rPr lang="ja-JP" altLang="en-US" sz="2800" dirty="0"/>
              <a:t>”</a:t>
            </a:r>
            <a:r>
              <a:rPr lang="en-US" sz="2800" dirty="0"/>
              <a:t>) = primarily  out of awareness 90%</a:t>
            </a:r>
          </a:p>
          <a:p>
            <a:pPr algn="ctr">
              <a:lnSpc>
                <a:spcPct val="90000"/>
              </a:lnSpc>
              <a:buFontTx/>
              <a:buNone/>
            </a:pPr>
            <a:endParaRPr lang="en-US" sz="2800" dirty="0"/>
          </a:p>
          <a:p>
            <a:pPr>
              <a:lnSpc>
                <a:spcPct val="90000"/>
              </a:lnSpc>
              <a:buFontTx/>
              <a:buNone/>
            </a:pPr>
            <a:endParaRPr lang="en-US" sz="2800" dirty="0"/>
          </a:p>
        </p:txBody>
      </p:sp>
      <p:pic>
        <p:nvPicPr>
          <p:cNvPr id="169988"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19600" y="1143000"/>
            <a:ext cx="2895600" cy="4648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0771" name="Picture 5" descr="iceberg 1.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609600"/>
            <a:ext cx="6907213" cy="5334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extBox 2"/>
          <p:cNvSpPr txBox="1"/>
          <p:nvPr/>
        </p:nvSpPr>
        <p:spPr>
          <a:xfrm>
            <a:off x="2286000" y="2438400"/>
            <a:ext cx="4800600" cy="1077218"/>
          </a:xfrm>
          <a:prstGeom prst="rect">
            <a:avLst/>
          </a:prstGeom>
          <a:noFill/>
        </p:spPr>
        <p:txBody>
          <a:bodyPr wrap="square" rtlCol="0">
            <a:spAutoFit/>
          </a:bodyPr>
          <a:lstStyle/>
          <a:p>
            <a:r>
              <a:rPr lang="en-US" dirty="0" smtClean="0"/>
              <a:t>Hall’s Iceberg Theory of Culture</a:t>
            </a:r>
            <a:endParaRPr lang="en-US" dirty="0"/>
          </a:p>
        </p:txBody>
      </p:sp>
      <p:sp>
        <p:nvSpPr>
          <p:cNvPr id="4" name="TextBox 3"/>
          <p:cNvSpPr txBox="1"/>
          <p:nvPr/>
        </p:nvSpPr>
        <p:spPr>
          <a:xfrm>
            <a:off x="2971800" y="3581400"/>
            <a:ext cx="3505200" cy="954107"/>
          </a:xfrm>
          <a:prstGeom prst="rect">
            <a:avLst/>
          </a:prstGeom>
          <a:noFill/>
        </p:spPr>
        <p:txBody>
          <a:bodyPr wrap="square" rtlCol="0">
            <a:spAutoFit/>
          </a:bodyPr>
          <a:lstStyle/>
          <a:p>
            <a:r>
              <a:rPr lang="en-US" sz="2800" dirty="0" smtClean="0"/>
              <a:t>The Comparative Study of Values</a:t>
            </a:r>
            <a:endParaRPr lang="en-US" sz="28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12CDFB66-EF21-CF4E-A170-F1EA039F6C64}" type="slidenum">
              <a:rPr lang="en-US" smtClean="0"/>
              <a:pPr>
                <a:defRPr/>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The Iceberg Paradigm</a:t>
            </a:r>
            <a:endParaRPr lang="en-US" dirty="0"/>
          </a:p>
        </p:txBody>
      </p:sp>
      <p:sp>
        <p:nvSpPr>
          <p:cNvPr id="5" name="Content Placeholder 4"/>
          <p:cNvSpPr>
            <a:spLocks noGrp="1"/>
          </p:cNvSpPr>
          <p:nvPr>
            <p:ph idx="1"/>
          </p:nvPr>
        </p:nvSpPr>
        <p:spPr>
          <a:xfrm>
            <a:off x="498475" y="1295400"/>
            <a:ext cx="7556500" cy="4830763"/>
          </a:xfrm>
        </p:spPr>
        <p:txBody>
          <a:bodyPr/>
          <a:lstStyle/>
          <a:p>
            <a:r>
              <a:rPr lang="en-US" dirty="0" smtClean="0"/>
              <a:t>Cultural differences are not always noticeable.  The Iceberg Theory of Culture (perhaps a Freudian Theory) says that only 10% of any country’s culture is readily noticeable as experienced through our senses – the food, the dress, the music, the physical look, the language, the literature.</a:t>
            </a:r>
          </a:p>
          <a:p>
            <a:r>
              <a:rPr lang="en-US" dirty="0" smtClean="0"/>
              <a:t>This is all part of “Culture” with a “Capital C”.  It is the part of culture that is in our consciousness.  It is the part of culture that we can hear, see, smell, touch and taste.  It is in our primary awareness.</a:t>
            </a:r>
          </a:p>
          <a:p>
            <a:r>
              <a:rPr lang="en-US" dirty="0" smtClean="0"/>
              <a:t>This part of culture rarely causes conflict – you either eat the food or you don’t, listen to the music or not. You have a choice whether to interact or not with these aspects of the culture because you are consciously aware of them.  </a:t>
            </a: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65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18144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887412"/>
          </a:xfrm>
        </p:spPr>
        <p:txBody>
          <a:bodyPr/>
          <a:lstStyle/>
          <a:p>
            <a:pPr algn="ctr"/>
            <a:r>
              <a:rPr lang="en-US" sz="2800" dirty="0" smtClean="0">
                <a:solidFill>
                  <a:srgbClr val="66FF33"/>
                </a:solidFill>
              </a:rPr>
              <a:t>How do you define “Culture” anyway?</a:t>
            </a:r>
            <a:r>
              <a:rPr lang="en-US" sz="2800" dirty="0" smtClean="0"/>
              <a:t/>
            </a:r>
            <a:br>
              <a:rPr lang="en-US" sz="2800" dirty="0" smtClean="0"/>
            </a:br>
            <a:r>
              <a:rPr lang="en-US" sz="2000" dirty="0" smtClean="0">
                <a:solidFill>
                  <a:srgbClr val="FF0000"/>
                </a:solidFill>
              </a:rPr>
              <a:t>What does it mean if I say </a:t>
            </a:r>
            <a:r>
              <a:rPr lang="en-US" sz="2000" b="1" dirty="0" smtClean="0">
                <a:solidFill>
                  <a:srgbClr val="FF0000"/>
                </a:solidFill>
              </a:rPr>
              <a:t>“I </a:t>
            </a:r>
            <a:r>
              <a:rPr lang="en-US" sz="2000" b="1" u="sng" dirty="0" smtClean="0">
                <a:solidFill>
                  <a:srgbClr val="FF0000"/>
                </a:solidFill>
              </a:rPr>
              <a:t>love</a:t>
            </a:r>
            <a:r>
              <a:rPr lang="en-US" sz="2000" b="1" dirty="0" smtClean="0">
                <a:solidFill>
                  <a:srgbClr val="FF0000"/>
                </a:solidFill>
              </a:rPr>
              <a:t> the Italian culture!”</a:t>
            </a:r>
            <a:r>
              <a:rPr lang="en-US" sz="2000" dirty="0" smtClean="0">
                <a:solidFill>
                  <a:srgbClr val="FF0000"/>
                </a:solidFill>
              </a:rPr>
              <a:t>?</a:t>
            </a:r>
            <a:br>
              <a:rPr lang="en-US" sz="2000" dirty="0" smtClean="0">
                <a:solidFill>
                  <a:srgbClr val="FF0000"/>
                </a:solidFill>
              </a:rPr>
            </a:br>
            <a:endParaRPr lang="en-US" sz="2000" dirty="0">
              <a:solidFill>
                <a:srgbClr val="FF0000"/>
              </a:solidFill>
            </a:endParaRPr>
          </a:p>
        </p:txBody>
      </p:sp>
      <p:pic>
        <p:nvPicPr>
          <p:cNvPr id="6" name="Content Placeholder 5" descr="table setting.pn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52" r="352"/>
          <a:stretch>
            <a:fillRect/>
          </a:stretch>
        </p:blipFill>
        <p:spPr>
          <a:xfrm>
            <a:off x="498475" y="1447801"/>
            <a:ext cx="2953881" cy="1828800"/>
          </a:xfrm>
        </p:spPr>
      </p:pic>
      <p:pic>
        <p:nvPicPr>
          <p:cNvPr id="7" name="Picture 6" descr="Italian villag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29000" y="1447800"/>
            <a:ext cx="2451100" cy="2906883"/>
          </a:xfrm>
          <a:prstGeom prst="rect">
            <a:avLst/>
          </a:prstGeom>
        </p:spPr>
      </p:pic>
      <p:pic>
        <p:nvPicPr>
          <p:cNvPr id="8" name="Picture 7" descr="ITALYy cappucino.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29000" y="4343400"/>
            <a:ext cx="2438400" cy="1676400"/>
          </a:xfrm>
          <a:prstGeom prst="rect">
            <a:avLst/>
          </a:prstGeom>
        </p:spPr>
      </p:pic>
      <p:pic>
        <p:nvPicPr>
          <p:cNvPr id="9" name="Picture 8" descr="David.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2743200"/>
            <a:ext cx="2184400" cy="3314700"/>
          </a:xfrm>
          <a:prstGeom prst="rect">
            <a:avLst/>
          </a:prstGeom>
        </p:spPr>
      </p:pic>
      <p:pic>
        <p:nvPicPr>
          <p:cNvPr id="10" name="Picture 9" descr="coliseu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1447800"/>
            <a:ext cx="2209800" cy="1508010"/>
          </a:xfrm>
          <a:prstGeom prst="rect">
            <a:avLst/>
          </a:prstGeom>
        </p:spPr>
      </p:pic>
      <p:pic>
        <p:nvPicPr>
          <p:cNvPr id="11" name="Picture 10" descr="pasta.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0669" y="3276600"/>
            <a:ext cx="2978331" cy="2743200"/>
          </a:xfrm>
          <a:prstGeom prst="rect">
            <a:avLst/>
          </a:prstGeom>
        </p:spPr>
      </p:pic>
      <p:sp>
        <p:nvSpPr>
          <p:cNvPr id="3" name="Footer Placeholder 2"/>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D20CAB1F-7F38-B848-9181-A1B436DEFC4A}" type="slidenum">
              <a:rPr lang="en-US" smtClean="0"/>
              <a:pPr>
                <a:defRPr/>
              </a:pPr>
              <a:t>66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07697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582612"/>
          </a:xfrm>
        </p:spPr>
        <p:txBody>
          <a:bodyPr/>
          <a:lstStyle/>
          <a:p>
            <a:r>
              <a:rPr lang="en-US" sz="2400" dirty="0" smtClean="0"/>
              <a:t>It could mean many different things, like …</a:t>
            </a:r>
            <a:endParaRPr lang="en-US" sz="2400" dirty="0"/>
          </a:p>
        </p:txBody>
      </p:sp>
      <p:sp>
        <p:nvSpPr>
          <p:cNvPr id="3" name="Content Placeholder 2"/>
          <p:cNvSpPr>
            <a:spLocks noGrp="1"/>
          </p:cNvSpPr>
          <p:nvPr>
            <p:ph idx="1"/>
          </p:nvPr>
        </p:nvSpPr>
        <p:spPr>
          <a:xfrm>
            <a:off x="304800" y="990600"/>
            <a:ext cx="8305799" cy="5562600"/>
          </a:xfrm>
        </p:spPr>
        <p:txBody>
          <a:bodyPr/>
          <a:lstStyle/>
          <a:p>
            <a:pPr marL="0" indent="0">
              <a:buNone/>
            </a:pPr>
            <a:r>
              <a:rPr lang="en-US" sz="2400" b="1" dirty="0" smtClean="0">
                <a:solidFill>
                  <a:srgbClr val="FF0000"/>
                </a:solidFill>
              </a:rPr>
              <a:t>I love the food! </a:t>
            </a:r>
          </a:p>
          <a:p>
            <a:pPr marL="0" indent="0" algn="r">
              <a:buNone/>
            </a:pPr>
            <a:endParaRPr lang="en-US" dirty="0" smtClean="0"/>
          </a:p>
          <a:p>
            <a:pPr marL="0" indent="0" algn="ctr">
              <a:buNone/>
            </a:pPr>
            <a:r>
              <a:rPr lang="en-US" dirty="0" smtClean="0"/>
              <a:t> </a:t>
            </a:r>
            <a:r>
              <a:rPr lang="en-US" sz="2400" b="1" dirty="0" smtClean="0">
                <a:solidFill>
                  <a:srgbClr val="FF0000"/>
                </a:solidFill>
              </a:rPr>
              <a:t>I love the language!</a:t>
            </a:r>
          </a:p>
          <a:p>
            <a:pPr marL="0" indent="0">
              <a:buNone/>
            </a:pPr>
            <a:r>
              <a:rPr lang="en-US" sz="2400" b="1" dirty="0" smtClean="0">
                <a:solidFill>
                  <a:srgbClr val="FF0000"/>
                </a:solidFill>
              </a:rPr>
              <a:t>I love opera!  </a:t>
            </a:r>
          </a:p>
          <a:p>
            <a:pPr algn="r"/>
            <a:endParaRPr lang="en-US" dirty="0" smtClean="0"/>
          </a:p>
          <a:p>
            <a:pPr marL="0" indent="0" algn="r">
              <a:buNone/>
            </a:pPr>
            <a:endParaRPr lang="en-US" b="1" dirty="0">
              <a:solidFill>
                <a:srgbClr val="FF0000"/>
              </a:solidFill>
            </a:endParaRPr>
          </a:p>
          <a:p>
            <a:pPr marL="0" indent="0">
              <a:buNone/>
            </a:pPr>
            <a:r>
              <a:rPr lang="en-US" sz="2400" b="1" dirty="0" smtClean="0">
                <a:solidFill>
                  <a:srgbClr val="FF0000"/>
                </a:solidFill>
              </a:rPr>
              <a:t>I love </a:t>
            </a:r>
            <a:r>
              <a:rPr lang="en-US" sz="2400" b="1" dirty="0">
                <a:solidFill>
                  <a:srgbClr val="FF0000"/>
                </a:solidFill>
              </a:rPr>
              <a:t>Rome! </a:t>
            </a:r>
            <a:r>
              <a:rPr lang="en-US" sz="2400" b="1" dirty="0" smtClean="0">
                <a:solidFill>
                  <a:srgbClr val="FF0000"/>
                </a:solidFill>
              </a:rPr>
              <a:t>                                         I </a:t>
            </a:r>
            <a:r>
              <a:rPr lang="en-US" sz="2400" b="1" dirty="0">
                <a:solidFill>
                  <a:srgbClr val="FF0000"/>
                </a:solidFill>
              </a:rPr>
              <a:t>love </a:t>
            </a:r>
            <a:r>
              <a:rPr lang="en-US" sz="2400" b="1" dirty="0" smtClean="0">
                <a:solidFill>
                  <a:srgbClr val="FF0000"/>
                </a:solidFill>
              </a:rPr>
              <a:t>Fellini Films!</a:t>
            </a:r>
            <a:endParaRPr lang="en-US" sz="2400" b="1" dirty="0">
              <a:solidFill>
                <a:srgbClr val="FF0000"/>
              </a:solidFill>
            </a:endParaRPr>
          </a:p>
          <a:p>
            <a:pPr marL="0" indent="0">
              <a:buNone/>
            </a:pPr>
            <a:endParaRPr lang="en-US" sz="2400" b="1" dirty="0" smtClean="0">
              <a:solidFill>
                <a:srgbClr val="FF0000"/>
              </a:solidFill>
            </a:endParaRPr>
          </a:p>
        </p:txBody>
      </p:sp>
      <p:pic>
        <p:nvPicPr>
          <p:cNvPr id="6" name="Picture 5" descr="Screen shot 2014-07-07 at 3.35.1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3200400"/>
            <a:ext cx="1447800" cy="1297613"/>
          </a:xfrm>
          <a:prstGeom prst="rect">
            <a:avLst/>
          </a:prstGeom>
        </p:spPr>
      </p:pic>
      <p:pic>
        <p:nvPicPr>
          <p:cNvPr id="10" name="Picture 9" descr="Parliamo Italiano.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53200" y="2270760"/>
            <a:ext cx="1995948" cy="2148840"/>
          </a:xfrm>
          <a:prstGeom prst="rect">
            <a:avLst/>
          </a:prstGeom>
        </p:spPr>
      </p:pic>
      <p:pic>
        <p:nvPicPr>
          <p:cNvPr id="11" name="Picture 10" descr="Fellini.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38600" y="5029200"/>
            <a:ext cx="4619625" cy="1219200"/>
          </a:xfrm>
          <a:prstGeom prst="rect">
            <a:avLst/>
          </a:prstGeom>
        </p:spPr>
      </p:pic>
      <p:pic>
        <p:nvPicPr>
          <p:cNvPr id="13" name="Picture 12" descr="Italian words.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64668" y="2590800"/>
            <a:ext cx="2639786" cy="1905000"/>
          </a:xfrm>
          <a:prstGeom prst="rect">
            <a:avLst/>
          </a:prstGeom>
        </p:spPr>
      </p:pic>
      <p:pic>
        <p:nvPicPr>
          <p:cNvPr id="15" name="Picture 14" descr="veggies.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1800" y="1066800"/>
            <a:ext cx="1219200" cy="1202325"/>
          </a:xfrm>
          <a:prstGeom prst="rect">
            <a:avLst/>
          </a:prstGeom>
        </p:spPr>
      </p:pic>
      <p:pic>
        <p:nvPicPr>
          <p:cNvPr id="16" name="Picture 15" descr="Rome.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5029200"/>
            <a:ext cx="1828800" cy="1291450"/>
          </a:xfrm>
          <a:prstGeom prst="rect">
            <a:avLst/>
          </a:prstGeom>
        </p:spPr>
      </p:pic>
      <p:pic>
        <p:nvPicPr>
          <p:cNvPr id="17" name="Picture 16" descr="Screen shot 2014-07-07 at 4.15.55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62200" y="2743200"/>
            <a:ext cx="1652488" cy="1620831"/>
          </a:xfrm>
          <a:prstGeom prst="rect">
            <a:avLst/>
          </a:prstGeom>
        </p:spPr>
      </p:pic>
      <p:pic>
        <p:nvPicPr>
          <p:cNvPr id="18" name="Picture 17" descr="Screen shot 2014-07-07 at 4.20.52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95800" y="1066800"/>
            <a:ext cx="1651000" cy="1109615"/>
          </a:xfrm>
          <a:prstGeom prst="rect">
            <a:avLst/>
          </a:prstGeom>
        </p:spPr>
      </p:pic>
      <p:pic>
        <p:nvPicPr>
          <p:cNvPr id="19" name="Picture 18" descr="Screen shot 2014-07-07 at 4.20.21 P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524000"/>
            <a:ext cx="2616200" cy="1205981"/>
          </a:xfrm>
          <a:prstGeom prst="rect">
            <a:avLst/>
          </a:prstGeom>
        </p:spPr>
      </p:pic>
      <p:pic>
        <p:nvPicPr>
          <p:cNvPr id="20" name="Picture 19" descr="Screen shot 2014-07-07 at 4.22.09 PM.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72200" y="1066800"/>
            <a:ext cx="1765300" cy="1066800"/>
          </a:xfrm>
          <a:prstGeom prst="rect">
            <a:avLst/>
          </a:prstGeom>
        </p:spPr>
      </p:pic>
      <p:pic>
        <p:nvPicPr>
          <p:cNvPr id="21" name="Picture 20" descr="Screen shot 2014-07-07 at 4.26.11 PM.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0" y="4419600"/>
            <a:ext cx="1752600" cy="1905000"/>
          </a:xfrm>
          <a:prstGeom prst="rect">
            <a:avLst/>
          </a:prstGeom>
        </p:spPr>
      </p:pic>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67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7100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582612"/>
          </a:xfrm>
        </p:spPr>
        <p:txBody>
          <a:bodyPr/>
          <a:lstStyle/>
          <a:p>
            <a:r>
              <a:rPr lang="en-US" sz="2400" dirty="0" smtClean="0"/>
              <a:t>Or, it might simply mean “I love the men!”</a:t>
            </a:r>
            <a:endParaRPr lang="en-US" sz="2400" dirty="0"/>
          </a:p>
        </p:txBody>
      </p:sp>
      <p:pic>
        <p:nvPicPr>
          <p:cNvPr id="9" name="Picture 8" descr="Screen shot 2014-07-07 at 3.36.55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33600" y="1143000"/>
            <a:ext cx="1340556" cy="1905000"/>
          </a:xfrm>
          <a:prstGeom prst="rect">
            <a:avLst/>
          </a:prstGeom>
        </p:spPr>
      </p:pic>
      <p:pic>
        <p:nvPicPr>
          <p:cNvPr id="15" name="Picture 14" descr="Screen shot 2014-07-07 at 4.29.13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76800" y="4038600"/>
            <a:ext cx="2273300" cy="2177916"/>
          </a:xfrm>
          <a:prstGeom prst="rect">
            <a:avLst/>
          </a:prstGeom>
        </p:spPr>
      </p:pic>
      <p:pic>
        <p:nvPicPr>
          <p:cNvPr id="17" name="Picture 16" descr="Screen shot 2014-07-07 at 4.28.24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1905000"/>
            <a:ext cx="1524000" cy="2319130"/>
          </a:xfrm>
          <a:prstGeom prst="rect">
            <a:avLst/>
          </a:prstGeom>
        </p:spPr>
      </p:pic>
      <p:pic>
        <p:nvPicPr>
          <p:cNvPr id="19" name="Picture 18" descr="Screen shot 2014-07-07 at 4.28.49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4495800"/>
            <a:ext cx="1447800" cy="1884855"/>
          </a:xfrm>
          <a:prstGeom prst="rect">
            <a:avLst/>
          </a:prstGeom>
        </p:spPr>
      </p:pic>
      <p:pic>
        <p:nvPicPr>
          <p:cNvPr id="23" name="Picture 22" descr="Italian man 2.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57400" y="3048000"/>
            <a:ext cx="2527300" cy="3302000"/>
          </a:xfrm>
          <a:prstGeom prst="rect">
            <a:avLst/>
          </a:prstGeom>
        </p:spPr>
      </p:pic>
      <p:pic>
        <p:nvPicPr>
          <p:cNvPr id="25" name="Picture 24" descr="Italians group.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91000" y="990600"/>
            <a:ext cx="3416300" cy="2834101"/>
          </a:xfrm>
          <a:prstGeom prst="rect">
            <a:avLst/>
          </a:prstGeom>
        </p:spPr>
      </p:pic>
      <p:sp>
        <p:nvSpPr>
          <p:cNvPr id="3" name="Footer Placeholder 2"/>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D20CAB1F-7F38-B848-9181-A1B436DEFC4A}" type="slidenum">
              <a:rPr lang="en-US" smtClean="0"/>
              <a:pPr>
                <a:defRPr/>
              </a:pPr>
              <a:t>68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18385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556500" cy="582612"/>
          </a:xfrm>
        </p:spPr>
        <p:txBody>
          <a:bodyPr/>
          <a:lstStyle/>
          <a:p>
            <a:r>
              <a:rPr lang="en-US" sz="2400" dirty="0" smtClean="0"/>
              <a:t>… and the women!</a:t>
            </a:r>
            <a:endParaRPr lang="en-US" sz="2400" dirty="0"/>
          </a:p>
        </p:txBody>
      </p:sp>
      <p:pic>
        <p:nvPicPr>
          <p:cNvPr id="8" name="Content Placeholder 7" descr="Screen shot 2014-07-07 at 4.32.52 PM.png"/>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3304" b="23304"/>
          <a:stretch>
            <a:fillRect/>
          </a:stretch>
        </p:blipFill>
        <p:spPr>
          <a:xfrm>
            <a:off x="5105400" y="1066800"/>
            <a:ext cx="2362200" cy="1147354"/>
          </a:xfrm>
        </p:spPr>
      </p:pic>
      <p:pic>
        <p:nvPicPr>
          <p:cNvPr id="7" name="Picture 6" descr="Screen shot 2014-07-07 at 3.37.4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9800" y="1143000"/>
            <a:ext cx="1600200" cy="1996647"/>
          </a:xfrm>
          <a:prstGeom prst="rect">
            <a:avLst/>
          </a:prstGeom>
        </p:spPr>
      </p:pic>
      <p:pic>
        <p:nvPicPr>
          <p:cNvPr id="14" name="Picture 13" descr="Italian Women 2.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3048000"/>
            <a:ext cx="1422400" cy="1556589"/>
          </a:xfrm>
          <a:prstGeom prst="rect">
            <a:avLst/>
          </a:prstGeom>
        </p:spPr>
      </p:pic>
      <p:pic>
        <p:nvPicPr>
          <p:cNvPr id="10" name="Picture 9" descr="Screen shot 2014-07-07 at 4.32.30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0" y="3352800"/>
            <a:ext cx="1649046" cy="1625600"/>
          </a:xfrm>
          <a:prstGeom prst="rect">
            <a:avLst/>
          </a:prstGeom>
        </p:spPr>
      </p:pic>
      <p:pic>
        <p:nvPicPr>
          <p:cNvPr id="18" name="Picture 17" descr="Screen shot 2014-07-07 at 4.31.31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29000" y="2514600"/>
            <a:ext cx="2146300" cy="3041548"/>
          </a:xfrm>
          <a:prstGeom prst="rect">
            <a:avLst/>
          </a:prstGeom>
        </p:spPr>
      </p:pic>
      <p:pic>
        <p:nvPicPr>
          <p:cNvPr id="22" name="Picture 21" descr="Italian Women 3.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33600" y="4419600"/>
            <a:ext cx="1181100" cy="1514744"/>
          </a:xfrm>
          <a:prstGeom prst="rect">
            <a:avLst/>
          </a:prstGeom>
        </p:spPr>
      </p:pic>
      <p:sp>
        <p:nvSpPr>
          <p:cNvPr id="3" name="Footer Placeholder 2"/>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D20CAB1F-7F38-B848-9181-A1B436DEFC4A}" type="slidenum">
              <a:rPr lang="en-US" smtClean="0"/>
              <a:pPr>
                <a:defRPr/>
              </a:pPr>
              <a:t>69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7600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582612"/>
          </a:xfrm>
        </p:spPr>
        <p:txBody>
          <a:bodyPr/>
          <a:lstStyle/>
          <a:p>
            <a:pPr algn="ctr"/>
            <a:r>
              <a:rPr lang="en-US" sz="2800" dirty="0" smtClean="0"/>
              <a:t>Generalizations, Stereotypes, Perception</a:t>
            </a:r>
            <a:endParaRPr lang="en-US" sz="2800" dirty="0"/>
          </a:p>
        </p:txBody>
      </p:sp>
      <p:sp>
        <p:nvSpPr>
          <p:cNvPr id="3" name="Content Placeholder 2"/>
          <p:cNvSpPr>
            <a:spLocks noGrp="1"/>
          </p:cNvSpPr>
          <p:nvPr>
            <p:ph idx="1"/>
          </p:nvPr>
        </p:nvSpPr>
        <p:spPr>
          <a:xfrm>
            <a:off x="498475" y="1066800"/>
            <a:ext cx="7556500" cy="5334000"/>
          </a:xfrm>
        </p:spPr>
        <p:txBody>
          <a:bodyPr/>
          <a:lstStyle/>
          <a:p>
            <a:pPr marL="0" indent="0">
              <a:buNone/>
            </a:pPr>
            <a:r>
              <a:rPr lang="en-US" sz="1800" dirty="0" smtClean="0"/>
              <a:t>We know that communication styles are patterns that people learn from the range of cultures in which they have membership.  A </a:t>
            </a:r>
            <a:r>
              <a:rPr lang="en-US" sz="1800" b="1" dirty="0" smtClean="0"/>
              <a:t>“generalization” </a:t>
            </a:r>
            <a:r>
              <a:rPr lang="en-US" sz="1800" dirty="0" smtClean="0"/>
              <a:t>or </a:t>
            </a:r>
            <a:r>
              <a:rPr lang="en-US" sz="1800" b="1" dirty="0" smtClean="0"/>
              <a:t>“cultural norm” </a:t>
            </a:r>
            <a:r>
              <a:rPr lang="en-US" sz="1800" dirty="0" smtClean="0"/>
              <a:t>is the pattern of communication used by the majority of people in that cultural group.  It is equally true to say that every culture has a</a:t>
            </a:r>
            <a:r>
              <a:rPr lang="en-US" sz="1800" b="1" dirty="0" smtClean="0"/>
              <a:t> “communication style norm”</a:t>
            </a:r>
            <a:r>
              <a:rPr lang="en-US" sz="1800" dirty="0" smtClean="0"/>
              <a:t> that is used by a majority of people in that culture and to say that a cultural norm is not likely to apply equally to every person in that culture.  In other words, cultural norms can apply to most people in a group but do not apply to every individual in the group.  When a cultural norm is applied to everyone in a group in a rigid manner, we have shifted from generalizations to </a:t>
            </a:r>
            <a:r>
              <a:rPr lang="en-US" sz="1800" b="1" dirty="0" smtClean="0"/>
              <a:t>stereotypes</a:t>
            </a:r>
            <a:r>
              <a:rPr lang="en-US" sz="1800" dirty="0" smtClean="0"/>
              <a:t>.  Don’t be caught unconsciously stereotyping.  Don’t automatically think one is stereotyping when they are simply making generalizations based on a cultural norm</a:t>
            </a:r>
          </a:p>
          <a:p>
            <a:pPr marL="0" indent="0">
              <a:buNone/>
            </a:pPr>
            <a:r>
              <a:rPr lang="en-US" sz="1800" b="1" dirty="0" smtClean="0"/>
              <a:t>Perception</a:t>
            </a:r>
            <a:r>
              <a:rPr lang="en-US" sz="1800" dirty="0" smtClean="0"/>
              <a:t> is also highly susceptible to both personal and cultural experiences.</a:t>
            </a:r>
            <a:endParaRPr lang="en-US" sz="1800" dirty="0"/>
          </a:p>
        </p:txBody>
      </p:sp>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80425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4-07-07 at 4.46.5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9037" y="609600"/>
            <a:ext cx="7462281" cy="54864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4" name="Slide Number Placeholder 3"/>
          <p:cNvSpPr>
            <a:spLocks noGrp="1"/>
          </p:cNvSpPr>
          <p:nvPr>
            <p:ph type="sldNum" sz="quarter" idx="12"/>
          </p:nvPr>
        </p:nvSpPr>
        <p:spPr/>
        <p:txBody>
          <a:bodyPr/>
          <a:lstStyle/>
          <a:p>
            <a:pPr>
              <a:defRPr/>
            </a:pPr>
            <a:fld id="{12CDFB66-EF21-CF4E-A170-F1EA039F6C64}" type="slidenum">
              <a:rPr lang="en-US" smtClean="0"/>
              <a:pPr>
                <a:defRPr/>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582612"/>
          </a:xfrm>
        </p:spPr>
        <p:txBody>
          <a:bodyPr/>
          <a:lstStyle/>
          <a:p>
            <a:pPr algn="ctr"/>
            <a:r>
              <a:rPr lang="en-US" sz="3200" dirty="0" smtClean="0"/>
              <a:t>Above and Below the Line</a:t>
            </a:r>
            <a:endParaRPr lang="en-US" sz="3200" dirty="0"/>
          </a:p>
        </p:txBody>
      </p:sp>
      <p:sp>
        <p:nvSpPr>
          <p:cNvPr id="5" name="Content Placeholder 4"/>
          <p:cNvSpPr>
            <a:spLocks noGrp="1"/>
          </p:cNvSpPr>
          <p:nvPr>
            <p:ph idx="1"/>
          </p:nvPr>
        </p:nvSpPr>
        <p:spPr>
          <a:xfrm>
            <a:off x="498475" y="1295400"/>
            <a:ext cx="7556500" cy="4830763"/>
          </a:xfrm>
        </p:spPr>
        <p:txBody>
          <a:bodyPr/>
          <a:lstStyle/>
          <a:p>
            <a:r>
              <a:rPr lang="en-US" sz="1800" dirty="0" smtClean="0"/>
              <a:t>Actions or superficial public behavior is cultural in origin, and yet we adopt these manners without prejudice to our own core beliefs. (e.g., use of a fork and knife when eating).</a:t>
            </a:r>
          </a:p>
          <a:p>
            <a:r>
              <a:rPr lang="en-US" sz="1800" dirty="0" smtClean="0"/>
              <a:t>Actions are not difficult to emulate, and even different varieties of speech can be imitated to some extent.  Thought and values are different.</a:t>
            </a:r>
          </a:p>
          <a:p>
            <a:r>
              <a:rPr lang="en-US" sz="1800" dirty="0" smtClean="0"/>
              <a:t>We cannot see “thought”; we cannot hear it; it may be revealed to us with reluctance, simulation or cunning.  </a:t>
            </a:r>
          </a:p>
          <a:p>
            <a:r>
              <a:rPr lang="en-US" sz="1800" dirty="0" smtClean="0"/>
              <a:t>Cross-cultural problems arise not so much on account of our unfamiliarity with a bow,  a Gallic shrug or chopsticks (all above the iceberg waterline) but in the importance and interpretation we place on certain values.</a:t>
            </a:r>
            <a:endParaRPr lang="en-US" sz="18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71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9815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735012"/>
          </a:xfrm>
        </p:spPr>
        <p:txBody>
          <a:bodyPr/>
          <a:lstStyle/>
          <a:p>
            <a:pPr algn="ctr"/>
            <a:r>
              <a:rPr lang="en-US" dirty="0" smtClean="0"/>
              <a:t>Below the Waterline</a:t>
            </a:r>
            <a:endParaRPr lang="en-US" dirty="0"/>
          </a:p>
        </p:txBody>
      </p:sp>
      <p:sp>
        <p:nvSpPr>
          <p:cNvPr id="5" name="Content Placeholder 4"/>
          <p:cNvSpPr>
            <a:spLocks noGrp="1"/>
          </p:cNvSpPr>
          <p:nvPr>
            <p:ph idx="1"/>
          </p:nvPr>
        </p:nvSpPr>
        <p:spPr>
          <a:xfrm>
            <a:off x="533399" y="1371600"/>
            <a:ext cx="7521575" cy="4754563"/>
          </a:xfrm>
        </p:spPr>
        <p:txBody>
          <a:bodyPr/>
          <a:lstStyle/>
          <a:p>
            <a:r>
              <a:rPr lang="en-US" dirty="0" smtClean="0"/>
              <a:t>The 90% of the culture that is below the proverbial “waterline” is out of our conscious awareness.</a:t>
            </a:r>
          </a:p>
          <a:p>
            <a:r>
              <a:rPr lang="en-US" dirty="0" smtClean="0"/>
              <a:t>But it is this part of the culture that represents the true culture of any country.</a:t>
            </a:r>
          </a:p>
          <a:p>
            <a:r>
              <a:rPr lang="en-US" dirty="0" smtClean="0"/>
              <a:t>Until you have lived in another culture or among people of a different culture than the one you were brought up in, you cannot understand the difference.</a:t>
            </a:r>
          </a:p>
          <a:p>
            <a:r>
              <a:rPr lang="en-US" dirty="0" smtClean="0"/>
              <a:t>You need to experience the culture on a day-to-day basis and interact with natives of that culture to become familiar with the aspects of the culture below the waterline.</a:t>
            </a:r>
          </a:p>
          <a:p>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72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03471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167938" name="Slide Number Placeholder 4"/>
          <p:cNvSpPr>
            <a:spLocks noGrp="1"/>
          </p:cNvSpPr>
          <p:nvPr>
            <p:ph type="sldNum" sz="quarter" idx="12"/>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fld id="{14A12C13-9E7A-D54C-BB5A-A635464D605B}" type="slidenum">
              <a:rPr lang="en-US" sz="1400">
                <a:solidFill>
                  <a:schemeClr val="bg1"/>
                </a:solidFill>
              </a:rPr>
              <a:pPr eaLnBrk="1" hangingPunct="1"/>
              <a:t>73</a:t>
            </a:fld>
            <a:endParaRPr lang="en-US" sz="1400" dirty="0">
              <a:solidFill>
                <a:schemeClr val="bg1"/>
              </a:solidFill>
            </a:endParaRPr>
          </a:p>
        </p:txBody>
      </p:sp>
      <p:pic>
        <p:nvPicPr>
          <p:cNvPr id="167939" name="Picture 5" descr="Iceberg.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6863" y="304800"/>
            <a:ext cx="8585200" cy="6248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1039812"/>
          </a:xfrm>
        </p:spPr>
        <p:txBody>
          <a:bodyPr/>
          <a:lstStyle/>
          <a:p>
            <a:pPr algn="ctr"/>
            <a:r>
              <a:rPr lang="en-US" sz="2400" dirty="0" smtClean="0"/>
              <a:t>“Tip-of-the-Iceberg Culture” is anything you can perceive with your five senses</a:t>
            </a:r>
            <a:endParaRPr lang="en-US" sz="2400" dirty="0"/>
          </a:p>
        </p:txBody>
      </p:sp>
      <p:sp>
        <p:nvSpPr>
          <p:cNvPr id="5" name="Content Placeholder 4"/>
          <p:cNvSpPr>
            <a:spLocks noGrp="1"/>
          </p:cNvSpPr>
          <p:nvPr>
            <p:ph idx="1"/>
          </p:nvPr>
        </p:nvSpPr>
        <p:spPr>
          <a:xfrm>
            <a:off x="762000" y="1371600"/>
            <a:ext cx="8077200" cy="5105400"/>
          </a:xfrm>
        </p:spPr>
        <p:txBody>
          <a:bodyPr/>
          <a:lstStyle/>
          <a:p>
            <a:pPr lvl="1"/>
            <a:r>
              <a:rPr lang="en-US" sz="1600" dirty="0" smtClean="0"/>
              <a:t>Language</a:t>
            </a:r>
          </a:p>
          <a:p>
            <a:pPr lvl="1"/>
            <a:r>
              <a:rPr lang="en-US" sz="1600" dirty="0" smtClean="0"/>
              <a:t>Architecture</a:t>
            </a:r>
          </a:p>
          <a:p>
            <a:pPr lvl="1"/>
            <a:r>
              <a:rPr lang="en-US" sz="1600" dirty="0" smtClean="0"/>
              <a:t>Food</a:t>
            </a:r>
          </a:p>
          <a:p>
            <a:pPr lvl="1"/>
            <a:r>
              <a:rPr lang="en-US" sz="1600" dirty="0" smtClean="0"/>
              <a:t>Population</a:t>
            </a:r>
          </a:p>
          <a:p>
            <a:pPr lvl="1"/>
            <a:r>
              <a:rPr lang="en-US" sz="1600" dirty="0" smtClean="0"/>
              <a:t>Music</a:t>
            </a:r>
          </a:p>
          <a:p>
            <a:pPr lvl="1"/>
            <a:r>
              <a:rPr lang="en-US" sz="1600" dirty="0" smtClean="0"/>
              <a:t>Clothing</a:t>
            </a:r>
          </a:p>
          <a:p>
            <a:pPr lvl="1"/>
            <a:r>
              <a:rPr lang="en-US" sz="1600" dirty="0" smtClean="0"/>
              <a:t>Art and Literature</a:t>
            </a:r>
          </a:p>
          <a:p>
            <a:pPr lvl="1"/>
            <a:r>
              <a:rPr lang="en-US" sz="1600" dirty="0" smtClean="0"/>
              <a:t>Pace of Life</a:t>
            </a:r>
          </a:p>
          <a:p>
            <a:pPr lvl="1"/>
            <a:r>
              <a:rPr lang="en-US" sz="1600" dirty="0" smtClean="0"/>
              <a:t>Emotional Display</a:t>
            </a:r>
          </a:p>
          <a:p>
            <a:pPr lvl="1"/>
            <a:r>
              <a:rPr lang="en-US" sz="1600" dirty="0" smtClean="0"/>
              <a:t>Gestures</a:t>
            </a:r>
          </a:p>
          <a:p>
            <a:pPr lvl="1"/>
            <a:r>
              <a:rPr lang="en-US" sz="1600" dirty="0" smtClean="0"/>
              <a:t>Leisure Activities</a:t>
            </a:r>
          </a:p>
          <a:p>
            <a:pPr lvl="1"/>
            <a:r>
              <a:rPr lang="en-US" sz="1600" dirty="0" smtClean="0"/>
              <a:t>Sports</a:t>
            </a:r>
          </a:p>
          <a:p>
            <a:pPr lvl="1"/>
            <a:r>
              <a:rPr lang="en-US" sz="1600" dirty="0" smtClean="0"/>
              <a:t>Eating Utensils</a:t>
            </a:r>
          </a:p>
          <a:p>
            <a:pPr lvl="1"/>
            <a:r>
              <a:rPr lang="en-US" sz="1600" dirty="0" smtClean="0"/>
              <a:t>Folk Dancing</a:t>
            </a:r>
          </a:p>
          <a:p>
            <a:pPr lvl="1"/>
            <a:r>
              <a:rPr lang="en-US" sz="1600" dirty="0" smtClean="0"/>
              <a:t>Games</a:t>
            </a:r>
            <a:endParaRPr lang="en-US" sz="1600" dirty="0"/>
          </a:p>
        </p:txBody>
      </p:sp>
      <p:pic>
        <p:nvPicPr>
          <p:cNvPr id="6" name="Picture 5" descr="Screen shot 2014-07-16 at 12.13.05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29400" y="4724400"/>
            <a:ext cx="1781534" cy="1384300"/>
          </a:xfrm>
          <a:prstGeom prst="rect">
            <a:avLst/>
          </a:prstGeom>
        </p:spPr>
      </p:pic>
      <p:pic>
        <p:nvPicPr>
          <p:cNvPr id="7" name="Picture 6" descr="Screen shot 2014-07-16 at 12.13.48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38800" y="5257800"/>
            <a:ext cx="1656069" cy="1028700"/>
          </a:xfrm>
          <a:prstGeom prst="rect">
            <a:avLst/>
          </a:prstGeom>
        </p:spPr>
      </p:pic>
      <p:pic>
        <p:nvPicPr>
          <p:cNvPr id="8" name="Picture 7" descr="Screen shot 2014-07-16 at 12.16.31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00600" y="4114800"/>
            <a:ext cx="1832084" cy="1168400"/>
          </a:xfrm>
          <a:prstGeom prst="rect">
            <a:avLst/>
          </a:prstGeom>
        </p:spPr>
      </p:pic>
      <p:pic>
        <p:nvPicPr>
          <p:cNvPr id="9" name="Picture 8" descr="Screen shot 2014-07-16 at 12.17.12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29400" y="3429000"/>
            <a:ext cx="1998266" cy="1346200"/>
          </a:xfrm>
          <a:prstGeom prst="rect">
            <a:avLst/>
          </a:prstGeom>
        </p:spPr>
      </p:pic>
      <p:pic>
        <p:nvPicPr>
          <p:cNvPr id="11" name="Picture 10" descr="Screen shot 2014-07-16 at 12.20.15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2438400"/>
            <a:ext cx="2819400" cy="990600"/>
          </a:xfrm>
          <a:prstGeom prst="rect">
            <a:avLst/>
          </a:prstGeom>
        </p:spPr>
      </p:pic>
      <p:pic>
        <p:nvPicPr>
          <p:cNvPr id="12" name="Picture 11" descr="Screen shot 2014-07-16 at 12.25.55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00600" y="3429000"/>
            <a:ext cx="1854200" cy="861576"/>
          </a:xfrm>
          <a:prstGeom prst="rect">
            <a:avLst/>
          </a:prstGeom>
        </p:spPr>
      </p:pic>
      <p:pic>
        <p:nvPicPr>
          <p:cNvPr id="13" name="Picture 12" descr="Screen shot 2014-07-16 at 12.25.31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1524000"/>
            <a:ext cx="2120900" cy="888999"/>
          </a:xfrm>
          <a:prstGeom prst="rect">
            <a:avLst/>
          </a:prstGeom>
        </p:spPr>
      </p:pic>
      <p:pic>
        <p:nvPicPr>
          <p:cNvPr id="14" name="Picture 13" descr="Screen shot 2014-07-16 at 12.25.06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14800" y="4267200"/>
            <a:ext cx="1155700" cy="1009824"/>
          </a:xfrm>
          <a:prstGeom prst="rect">
            <a:avLst/>
          </a:prstGeom>
        </p:spPr>
      </p:pic>
      <p:pic>
        <p:nvPicPr>
          <p:cNvPr id="15" name="Picture 14" descr="Screen shot 2014-07-16 at 12.29.36 P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86200" y="1524000"/>
            <a:ext cx="1905000" cy="1903875"/>
          </a:xfrm>
          <a:prstGeom prst="rect">
            <a:avLst/>
          </a:prstGeom>
        </p:spPr>
      </p:pic>
      <p:pic>
        <p:nvPicPr>
          <p:cNvPr id="16" name="Picture 15" descr="Screen shot 2014-07-16 at 12.29.07 PM.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00400" y="4343400"/>
            <a:ext cx="931586" cy="990600"/>
          </a:xfrm>
          <a:prstGeom prst="rect">
            <a:avLst/>
          </a:prstGeom>
        </p:spPr>
      </p:pic>
      <p:pic>
        <p:nvPicPr>
          <p:cNvPr id="17" name="Picture 16" descr="Screen shot 2014-07-16 at 12.31.36 PM.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90800" y="1828800"/>
            <a:ext cx="1219200" cy="1295400"/>
          </a:xfrm>
          <a:prstGeom prst="rect">
            <a:avLst/>
          </a:prstGeom>
        </p:spPr>
      </p:pic>
      <p:pic>
        <p:nvPicPr>
          <p:cNvPr id="18" name="Picture 17" descr="Screen shot 2014-07-16 at 12.33.20 PM.png"/>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00400" y="3276600"/>
            <a:ext cx="1524000" cy="1107326"/>
          </a:xfrm>
          <a:prstGeom prst="rect">
            <a:avLst/>
          </a:prstGeom>
        </p:spPr>
      </p:pic>
      <p:pic>
        <p:nvPicPr>
          <p:cNvPr id="19" name="Picture 18" descr="Screen shot 2014-07-16 at 12.42.23 PM.png"/>
          <p:cNvPicPr>
            <a:picLocks noChangeAspect="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00400" y="5257800"/>
            <a:ext cx="2470626" cy="11430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74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77440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506412"/>
          </a:xfrm>
        </p:spPr>
        <p:txBody>
          <a:bodyPr/>
          <a:lstStyle/>
          <a:p>
            <a:pPr algn="ctr"/>
            <a:r>
              <a:rPr lang="en-US" sz="2400" dirty="0" smtClean="0"/>
              <a:t>“Bottom-of-the-iceberg” values determine:</a:t>
            </a:r>
            <a:endParaRPr lang="en-US" sz="2400" dirty="0"/>
          </a:p>
        </p:txBody>
      </p:sp>
      <p:sp>
        <p:nvSpPr>
          <p:cNvPr id="5" name="Content Placeholder 4"/>
          <p:cNvSpPr>
            <a:spLocks noGrp="1"/>
          </p:cNvSpPr>
          <p:nvPr>
            <p:ph idx="1"/>
          </p:nvPr>
        </p:nvSpPr>
        <p:spPr>
          <a:xfrm>
            <a:off x="762000" y="914400"/>
            <a:ext cx="8153400" cy="5562600"/>
          </a:xfrm>
        </p:spPr>
        <p:txBody>
          <a:bodyPr/>
          <a:lstStyle/>
          <a:p>
            <a:pPr lvl="1"/>
            <a:r>
              <a:rPr lang="en-US" sz="1600" dirty="0" smtClean="0"/>
              <a:t>Notions of time</a:t>
            </a:r>
          </a:p>
          <a:p>
            <a:pPr lvl="1"/>
            <a:r>
              <a:rPr lang="en-US" sz="1600" dirty="0" smtClean="0"/>
              <a:t>How the individual fits into society</a:t>
            </a:r>
          </a:p>
          <a:p>
            <a:pPr lvl="1"/>
            <a:r>
              <a:rPr lang="en-US" sz="1600" dirty="0" smtClean="0"/>
              <a:t>Beliefs about human nature</a:t>
            </a:r>
          </a:p>
          <a:p>
            <a:pPr lvl="1"/>
            <a:r>
              <a:rPr lang="en-US" sz="1600" dirty="0" smtClean="0"/>
              <a:t>Notions about adolescence</a:t>
            </a:r>
          </a:p>
          <a:p>
            <a:pPr lvl="1"/>
            <a:r>
              <a:rPr lang="en-US" sz="1600" dirty="0" smtClean="0"/>
              <a:t>Importance of work – worth ethic</a:t>
            </a:r>
          </a:p>
          <a:p>
            <a:pPr lvl="1"/>
            <a:r>
              <a:rPr lang="en-US" sz="1600" dirty="0" smtClean="0"/>
              <a:t>Roles of adults and children in the family</a:t>
            </a:r>
          </a:p>
          <a:p>
            <a:pPr lvl="1"/>
            <a:r>
              <a:rPr lang="en-US" sz="1600" dirty="0" smtClean="0"/>
              <a:t>Ideals governing child raising</a:t>
            </a:r>
          </a:p>
          <a:p>
            <a:pPr lvl="1"/>
            <a:r>
              <a:rPr lang="en-US" sz="1600" dirty="0" smtClean="0"/>
              <a:t>Body language/Eye language</a:t>
            </a:r>
          </a:p>
          <a:p>
            <a:pPr lvl="1"/>
            <a:r>
              <a:rPr lang="en-US" sz="1600" dirty="0" smtClean="0"/>
              <a:t>Importance of saving face, harmony</a:t>
            </a:r>
          </a:p>
          <a:p>
            <a:pPr lvl="1"/>
            <a:r>
              <a:rPr lang="en-US" sz="1600" dirty="0" smtClean="0"/>
              <a:t>Communication styles</a:t>
            </a:r>
          </a:p>
          <a:p>
            <a:pPr lvl="1"/>
            <a:r>
              <a:rPr lang="en-US" sz="1600" dirty="0" smtClean="0"/>
              <a:t>Attitudes toward men’s and women’s roles in society</a:t>
            </a:r>
          </a:p>
          <a:p>
            <a:pPr lvl="1"/>
            <a:r>
              <a:rPr lang="en-US" sz="1600" dirty="0" smtClean="0"/>
              <a:t>Thinking styles –linear or systemic</a:t>
            </a:r>
          </a:p>
          <a:p>
            <a:pPr lvl="1"/>
            <a:r>
              <a:rPr lang="en-US" sz="1600" dirty="0" smtClean="0"/>
              <a:t>Notions of modesty</a:t>
            </a:r>
          </a:p>
          <a:p>
            <a:pPr lvl="1"/>
            <a:r>
              <a:rPr lang="en-US" sz="1600" dirty="0" smtClean="0"/>
              <a:t>Concepts of beauty and cleanliness </a:t>
            </a:r>
          </a:p>
          <a:p>
            <a:pPr lvl="1"/>
            <a:r>
              <a:rPr lang="en-US" sz="1600" dirty="0" smtClean="0"/>
              <a:t>Courtship practices</a:t>
            </a:r>
          </a:p>
          <a:p>
            <a:pPr lvl="1"/>
            <a:r>
              <a:rPr lang="en-US" sz="1600" dirty="0" smtClean="0"/>
              <a:t>Definition of sickness and insanity</a:t>
            </a:r>
          </a:p>
          <a:p>
            <a:pPr lvl="1"/>
            <a:r>
              <a:rPr lang="en-US" sz="1600" dirty="0" smtClean="0"/>
              <a:t>… and many more</a:t>
            </a:r>
          </a:p>
          <a:p>
            <a:pPr lvl="1"/>
            <a:endParaRPr lang="en-US" sz="1600" dirty="0" smtClean="0"/>
          </a:p>
          <a:p>
            <a:pPr lvl="1"/>
            <a:endParaRPr lang="en-US" sz="1600" dirty="0" smtClean="0"/>
          </a:p>
          <a:p>
            <a:pPr lvl="1"/>
            <a:endParaRPr lang="en-US" sz="1600" dirty="0" smtClean="0"/>
          </a:p>
          <a:p>
            <a:pPr lvl="1"/>
            <a:endParaRPr lang="en-US" sz="1600" dirty="0" smtClean="0"/>
          </a:p>
          <a:p>
            <a:pPr lvl="1"/>
            <a:endParaRPr lang="en-US" sz="1600" dirty="0" smtClean="0"/>
          </a:p>
          <a:p>
            <a:pPr lvl="1"/>
            <a:endParaRPr lang="en-US" sz="1600" dirty="0"/>
          </a:p>
        </p:txBody>
      </p:sp>
      <p:pic>
        <p:nvPicPr>
          <p:cNvPr id="19" name="Picture 18" descr="Screen shot 2014-07-16 at 12.50.2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19800" y="914400"/>
            <a:ext cx="2032000" cy="1676400"/>
          </a:xfrm>
          <a:prstGeom prst="rect">
            <a:avLst/>
          </a:prstGeom>
        </p:spPr>
      </p:pic>
      <p:pic>
        <p:nvPicPr>
          <p:cNvPr id="20" name="Picture 19" descr="Screen shot 2014-07-16 at 12.50.0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79720" y="2590800"/>
            <a:ext cx="2016579" cy="990600"/>
          </a:xfrm>
          <a:prstGeom prst="rect">
            <a:avLst/>
          </a:prstGeom>
        </p:spPr>
      </p:pic>
      <p:pic>
        <p:nvPicPr>
          <p:cNvPr id="21" name="Picture 20" descr="Screen shot 2014-07-16 at 12.52.14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00" y="3581400"/>
            <a:ext cx="1003300" cy="1665857"/>
          </a:xfrm>
          <a:prstGeom prst="rect">
            <a:avLst/>
          </a:prstGeom>
        </p:spPr>
      </p:pic>
      <p:pic>
        <p:nvPicPr>
          <p:cNvPr id="22" name="Picture 21" descr="Screen shot 2014-07-16 at 12.51.59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62800" y="5257800"/>
            <a:ext cx="1476555" cy="1295400"/>
          </a:xfrm>
          <a:prstGeom prst="rect">
            <a:avLst/>
          </a:prstGeom>
        </p:spPr>
      </p:pic>
      <p:pic>
        <p:nvPicPr>
          <p:cNvPr id="23" name="Picture 22" descr="Screen shot 2014-07-16 at 12.54.10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24600" y="3505200"/>
            <a:ext cx="1318169" cy="1752600"/>
          </a:xfrm>
          <a:prstGeom prst="rect">
            <a:avLst/>
          </a:prstGeom>
        </p:spPr>
      </p:pic>
      <p:pic>
        <p:nvPicPr>
          <p:cNvPr id="24" name="Picture 23" descr="Screen shot 2014-07-16 at 12.53.54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72200" y="5181600"/>
            <a:ext cx="1110129" cy="1372523"/>
          </a:xfrm>
          <a:prstGeom prst="rect">
            <a:avLst/>
          </a:prstGeom>
        </p:spPr>
      </p:pic>
      <p:pic>
        <p:nvPicPr>
          <p:cNvPr id="25" name="Picture 24" descr="Screen shot 2014-07-16 at 12.56.29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990600"/>
            <a:ext cx="1143000" cy="1600200"/>
          </a:xfrm>
          <a:prstGeom prst="rect">
            <a:avLst/>
          </a:prstGeom>
        </p:spPr>
      </p:pic>
      <p:pic>
        <p:nvPicPr>
          <p:cNvPr id="29" name="Picture 28" descr="Mr. Clean.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2590800"/>
            <a:ext cx="1390650" cy="1524000"/>
          </a:xfrm>
          <a:prstGeom prst="rect">
            <a:avLst/>
          </a:prstGeom>
        </p:spPr>
      </p:pic>
      <p:pic>
        <p:nvPicPr>
          <p:cNvPr id="31" name="Picture 30" descr="sufragettes 2.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00600" y="4479966"/>
            <a:ext cx="1447800" cy="2073234"/>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75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9490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n awarenes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38200" y="492099"/>
            <a:ext cx="7162799" cy="5603901"/>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76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30559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rimarily of awarenes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4400" y="206220"/>
            <a:ext cx="7162800" cy="6311278"/>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77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33514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lgn="ctr"/>
            <a:r>
              <a:rPr lang="en-US" dirty="0"/>
              <a:t>Edward Hall</a:t>
            </a:r>
            <a:r>
              <a:rPr lang="ja-JP" altLang="en-US">
                <a:latin typeface="Arial"/>
              </a:rPr>
              <a:t>’</a:t>
            </a:r>
            <a:r>
              <a:rPr lang="en-US" dirty="0"/>
              <a:t>s Model</a:t>
            </a:r>
          </a:p>
        </p:txBody>
      </p:sp>
      <p:sp>
        <p:nvSpPr>
          <p:cNvPr id="184323" name="Rectangle 3"/>
          <p:cNvSpPr>
            <a:spLocks noGrp="1" noChangeArrowheads="1"/>
          </p:cNvSpPr>
          <p:nvPr>
            <p:ph type="body" idx="1"/>
          </p:nvPr>
        </p:nvSpPr>
        <p:spPr>
          <a:xfrm>
            <a:off x="685800" y="1600200"/>
            <a:ext cx="2667000" cy="4343400"/>
          </a:xfrm>
        </p:spPr>
        <p:txBody>
          <a:bodyPr/>
          <a:lstStyle/>
          <a:p>
            <a:pPr algn="ctr">
              <a:lnSpc>
                <a:spcPct val="90000"/>
              </a:lnSpc>
              <a:buFontTx/>
              <a:buNone/>
            </a:pPr>
            <a:r>
              <a:rPr lang="en-US" b="1" dirty="0" smtClean="0"/>
              <a:t>Low </a:t>
            </a:r>
            <a:r>
              <a:rPr lang="en-US" b="1" dirty="0"/>
              <a:t>Context Culture</a:t>
            </a:r>
          </a:p>
          <a:p>
            <a:pPr>
              <a:lnSpc>
                <a:spcPct val="90000"/>
              </a:lnSpc>
              <a:buFontTx/>
              <a:buNone/>
            </a:pPr>
            <a:endParaRPr lang="en-US" b="1" dirty="0"/>
          </a:p>
          <a:p>
            <a:pPr>
              <a:lnSpc>
                <a:spcPct val="90000"/>
              </a:lnSpc>
              <a:buFontTx/>
              <a:buNone/>
            </a:pPr>
            <a:endParaRPr lang="en-US" b="1" dirty="0"/>
          </a:p>
          <a:p>
            <a:pPr>
              <a:lnSpc>
                <a:spcPct val="90000"/>
              </a:lnSpc>
              <a:buFontTx/>
              <a:buNone/>
            </a:pPr>
            <a:endParaRPr lang="en-US" b="1" dirty="0"/>
          </a:p>
          <a:p>
            <a:pPr>
              <a:lnSpc>
                <a:spcPct val="90000"/>
              </a:lnSpc>
              <a:buFontTx/>
              <a:buNone/>
            </a:pPr>
            <a:endParaRPr lang="en-US" b="1" dirty="0"/>
          </a:p>
          <a:p>
            <a:pPr>
              <a:lnSpc>
                <a:spcPct val="90000"/>
              </a:lnSpc>
              <a:buFontTx/>
              <a:buNone/>
            </a:pPr>
            <a:endParaRPr lang="en-US" b="1" dirty="0" smtClean="0"/>
          </a:p>
          <a:p>
            <a:pPr algn="ctr">
              <a:lnSpc>
                <a:spcPct val="90000"/>
              </a:lnSpc>
              <a:buFontTx/>
              <a:buNone/>
            </a:pPr>
            <a:r>
              <a:rPr lang="en-US" b="1" dirty="0" smtClean="0"/>
              <a:t>High </a:t>
            </a:r>
            <a:r>
              <a:rPr lang="en-US" b="1" dirty="0"/>
              <a:t>Context Culture</a:t>
            </a:r>
          </a:p>
          <a:p>
            <a:pPr>
              <a:lnSpc>
                <a:spcPct val="90000"/>
              </a:lnSpc>
              <a:buFontTx/>
              <a:buNone/>
            </a:pPr>
            <a:endParaRPr lang="en-US" sz="2800" dirty="0"/>
          </a:p>
          <a:p>
            <a:pPr>
              <a:lnSpc>
                <a:spcPct val="90000"/>
              </a:lnSpc>
              <a:buFontTx/>
              <a:buNone/>
            </a:pPr>
            <a:endParaRPr lang="en-US" sz="2800" dirty="0"/>
          </a:p>
        </p:txBody>
      </p:sp>
      <p:pic>
        <p:nvPicPr>
          <p:cNvPr id="184324"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1371600"/>
            <a:ext cx="2895600" cy="4648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84328" name="Line 8"/>
          <p:cNvSpPr>
            <a:spLocks noChangeShapeType="1"/>
          </p:cNvSpPr>
          <p:nvPr/>
        </p:nvSpPr>
        <p:spPr bwMode="auto">
          <a:xfrm>
            <a:off x="2133600" y="2667000"/>
            <a:ext cx="0" cy="1981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78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3417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all pic.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7418" y="533400"/>
            <a:ext cx="4040282" cy="5575300"/>
          </a:xfrm>
          <a:prstGeom prst="rect">
            <a:avLst/>
          </a:prstGeom>
        </p:spPr>
      </p:pic>
      <p:pic>
        <p:nvPicPr>
          <p:cNvPr id="5" name="Picture 4" descr="Hall short bio.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20665" y="609600"/>
            <a:ext cx="3783533" cy="5562600"/>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79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1715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8</a:t>
            </a:fld>
            <a:endParaRPr lang="en-US" dirty="0"/>
          </a:p>
        </p:txBody>
      </p:sp>
      <p:pic>
        <p:nvPicPr>
          <p:cNvPr id="6" name="Picture 5" descr="Screen shot 2014-07-22 at 4.31.1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5800" y="1752600"/>
            <a:ext cx="2590800" cy="3454400"/>
          </a:xfrm>
          <a:prstGeom prst="rect">
            <a:avLst/>
          </a:prstGeom>
        </p:spPr>
      </p:pic>
      <p:sp>
        <p:nvSpPr>
          <p:cNvPr id="7" name="TextBox 6"/>
          <p:cNvSpPr txBox="1"/>
          <p:nvPr/>
        </p:nvSpPr>
        <p:spPr>
          <a:xfrm>
            <a:off x="838200" y="304800"/>
            <a:ext cx="3733800" cy="523220"/>
          </a:xfrm>
          <a:prstGeom prst="rect">
            <a:avLst/>
          </a:prstGeom>
          <a:noFill/>
        </p:spPr>
        <p:txBody>
          <a:bodyPr wrap="square" rtlCol="0">
            <a:spAutoFit/>
          </a:bodyPr>
          <a:lstStyle/>
          <a:p>
            <a:r>
              <a:rPr lang="en-US" sz="2800" dirty="0" smtClean="0">
                <a:solidFill>
                  <a:srgbClr val="FF0000"/>
                </a:solidFill>
              </a:rPr>
              <a:t>What do you see?</a:t>
            </a:r>
            <a:endParaRPr lang="en-US" sz="2800" dirty="0">
              <a:solidFill>
                <a:srgbClr val="FF0000"/>
              </a:solidFill>
            </a:endParaRPr>
          </a:p>
        </p:txBody>
      </p:sp>
      <p:pic>
        <p:nvPicPr>
          <p:cNvPr id="8" name="Picture 7" descr="Screen shot 2014-07-22 at 4.31.2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81400" y="1752600"/>
            <a:ext cx="2489200" cy="3386044"/>
          </a:xfrm>
          <a:prstGeom prst="rect">
            <a:avLst/>
          </a:prstGeom>
        </p:spPr>
      </p:pic>
      <p:pic>
        <p:nvPicPr>
          <p:cNvPr id="9" name="Picture 8" descr="Screen shot 2014-07-22 at 4.31.51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24600" y="1981200"/>
            <a:ext cx="2508973" cy="3124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92490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itle 1"/>
          <p:cNvSpPr>
            <a:spLocks noGrp="1"/>
          </p:cNvSpPr>
          <p:nvPr>
            <p:ph type="title"/>
          </p:nvPr>
        </p:nvSpPr>
        <p:spPr>
          <a:xfrm>
            <a:off x="498475" y="484188"/>
            <a:ext cx="7556500" cy="735012"/>
          </a:xfrm>
        </p:spPr>
        <p:txBody>
          <a:bodyPr/>
          <a:lstStyle/>
          <a:p>
            <a:pPr algn="ctr"/>
            <a:r>
              <a:rPr lang="en-US" dirty="0">
                <a:latin typeface="Rockwell" charset="0"/>
              </a:rPr>
              <a:t>Low vs. High Context Cultures</a:t>
            </a:r>
          </a:p>
        </p:txBody>
      </p:sp>
      <p:sp>
        <p:nvSpPr>
          <p:cNvPr id="69634" name="Content Placeholder 2"/>
          <p:cNvSpPr>
            <a:spLocks noGrp="1"/>
          </p:cNvSpPr>
          <p:nvPr>
            <p:ph idx="1"/>
          </p:nvPr>
        </p:nvSpPr>
        <p:spPr>
          <a:xfrm>
            <a:off x="498475" y="1371600"/>
            <a:ext cx="7556500" cy="4754563"/>
          </a:xfrm>
        </p:spPr>
        <p:txBody>
          <a:bodyPr/>
          <a:lstStyle/>
          <a:p>
            <a:r>
              <a:rPr lang="en-US" dirty="0">
                <a:latin typeface="Rockwell" charset="0"/>
              </a:rPr>
              <a:t>Edward T. Hall, considered by many to be the father of intercultural communication studies (he was the first to use the term), developed in his book, </a:t>
            </a:r>
            <a:r>
              <a:rPr lang="en-US" b="1" u="sng" dirty="0">
                <a:latin typeface="Rockwell" charset="0"/>
              </a:rPr>
              <a:t>Beyond Culture</a:t>
            </a:r>
            <a:r>
              <a:rPr lang="en-US" dirty="0">
                <a:latin typeface="Rockwell" charset="0"/>
              </a:rPr>
              <a:t> (1976) an interesting paradigm for looking at different cultures.</a:t>
            </a:r>
          </a:p>
          <a:p>
            <a:r>
              <a:rPr lang="en-US" dirty="0">
                <a:latin typeface="Rockwell" charset="0"/>
              </a:rPr>
              <a:t>Hall said that you could plot cultures along a continuum to determine how important precise words were for conveying real meaning as opposed to how important the context or situation in which you said these words is.</a:t>
            </a:r>
          </a:p>
          <a:p>
            <a:r>
              <a:rPr lang="en-US" dirty="0">
                <a:latin typeface="Rockwell" charset="0"/>
              </a:rPr>
              <a:t>In Low Context Cultures (like Germanic and Scandinavian cultures), verbal instructions must be precise and able to stand on their own regardless of who says them or where or how they are said.</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69636" name="Slide Number Placeholder 2"/>
          <p:cNvSpPr>
            <a:spLocks noGrp="1"/>
          </p:cNvSpPr>
          <p:nvPr>
            <p:ph type="sldNum" sz="quarter" idx="12"/>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fld id="{41CE80CF-50F5-9D4F-BEFA-BB23FDDB1643}" type="slidenum">
              <a:rPr lang="en-US" sz="1400">
                <a:solidFill>
                  <a:schemeClr val="bg1"/>
                </a:solidFill>
              </a:rPr>
              <a:pPr eaLnBrk="1" hangingPunct="1"/>
              <a:t>80</a:t>
            </a:fld>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7" name="Picture 3" descr="Hall Proxemic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498600"/>
            <a:ext cx="9144000" cy="4368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0658" name="TextBox 4"/>
          <p:cNvSpPr txBox="1">
            <a:spLocks noChangeArrowheads="1"/>
          </p:cNvSpPr>
          <p:nvPr/>
        </p:nvSpPr>
        <p:spPr bwMode="auto">
          <a:xfrm>
            <a:off x="1066800" y="228600"/>
            <a:ext cx="5943600" cy="10779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r>
              <a:rPr lang="en-US" dirty="0"/>
              <a:t>Father of American Proxemics</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70660" name="Slide Number Placeholder 2"/>
          <p:cNvSpPr>
            <a:spLocks noGrp="1"/>
          </p:cNvSpPr>
          <p:nvPr>
            <p:ph type="sldNum" sz="quarter" idx="12"/>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fld id="{78C8685C-851D-444B-937F-FE5AFCA7452D}" type="slidenum">
              <a:rPr lang="en-US" sz="1400">
                <a:solidFill>
                  <a:schemeClr val="bg1"/>
                </a:solidFill>
              </a:rPr>
              <a:pPr eaLnBrk="1" hangingPunct="1"/>
              <a:t>81</a:t>
            </a:fld>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itle 3"/>
          <p:cNvSpPr>
            <a:spLocks noGrp="1"/>
          </p:cNvSpPr>
          <p:nvPr>
            <p:ph type="title"/>
          </p:nvPr>
        </p:nvSpPr>
        <p:spPr>
          <a:xfrm>
            <a:off x="498475" y="304800"/>
            <a:ext cx="7556500" cy="609600"/>
          </a:xfrm>
        </p:spPr>
        <p:txBody>
          <a:bodyPr/>
          <a:lstStyle/>
          <a:p>
            <a:pPr algn="ctr"/>
            <a:r>
              <a:rPr lang="en-US" dirty="0">
                <a:latin typeface="Rockwell" charset="0"/>
              </a:rPr>
              <a:t>Hall’s High/Low Context Model</a:t>
            </a:r>
          </a:p>
        </p:txBody>
      </p:sp>
      <p:sp>
        <p:nvSpPr>
          <p:cNvPr id="71682" name="Content Placeholder 4"/>
          <p:cNvSpPr>
            <a:spLocks noGrp="1"/>
          </p:cNvSpPr>
          <p:nvPr>
            <p:ph idx="1"/>
          </p:nvPr>
        </p:nvSpPr>
        <p:spPr>
          <a:xfrm>
            <a:off x="498475" y="1143000"/>
            <a:ext cx="7556500" cy="5181600"/>
          </a:xfrm>
        </p:spPr>
        <p:txBody>
          <a:bodyPr/>
          <a:lstStyle/>
          <a:p>
            <a:pPr marL="0" indent="0">
              <a:buFont typeface="Wingdings" charset="0"/>
              <a:buNone/>
            </a:pPr>
            <a:r>
              <a:rPr lang="en-US" sz="1600" b="1" dirty="0">
                <a:latin typeface="Rockwell" charset="0"/>
              </a:rPr>
              <a:t>High context</a:t>
            </a:r>
          </a:p>
          <a:p>
            <a:pPr lvl="1"/>
            <a:r>
              <a:rPr lang="en-US" sz="1600" dirty="0">
                <a:latin typeface="Rockwell" charset="0"/>
              </a:rPr>
              <a:t>In a high-context culture, there are many contextual elements that help people to understand the rules. As a result, much is taken for granted.  This can be very confusing for  a  person who does not understand the 'unwritten rules' of the culture.</a:t>
            </a:r>
          </a:p>
          <a:p>
            <a:pPr marL="0" indent="0">
              <a:buFont typeface="Wingdings" charset="0"/>
              <a:buNone/>
            </a:pPr>
            <a:r>
              <a:rPr lang="en-US" sz="1600" b="1" dirty="0">
                <a:latin typeface="Rockwell" charset="0"/>
              </a:rPr>
              <a:t>Low context</a:t>
            </a:r>
          </a:p>
          <a:p>
            <a:pPr lvl="1"/>
            <a:r>
              <a:rPr lang="en-US" sz="1600" dirty="0">
                <a:latin typeface="Rockwell" charset="0"/>
              </a:rPr>
              <a:t>In a low-context culture, very little is taken for granted. Whilst this means that more explanation is needed, it also means there is less chance of misunderstanding particularly when visitors are present.</a:t>
            </a:r>
          </a:p>
          <a:p>
            <a:pPr marL="0" indent="0">
              <a:buFont typeface="Wingdings" charset="0"/>
              <a:buNone/>
            </a:pPr>
            <a:r>
              <a:rPr lang="en-US" sz="1600" b="1" dirty="0">
                <a:latin typeface="Rockwell" charset="0"/>
              </a:rPr>
              <a:t>Contrasting the two</a:t>
            </a:r>
          </a:p>
          <a:p>
            <a:pPr lvl="1"/>
            <a:r>
              <a:rPr lang="en-US" sz="1600" dirty="0">
                <a:latin typeface="Rockwell" charset="0"/>
              </a:rPr>
              <a:t>French contracts tend to be short (in physical length, not time duration) as much of the information is available within the high-context French culture. American content, on the other hand, is low-context and so contracts tend to be longer in order to explain the detail.</a:t>
            </a:r>
          </a:p>
          <a:p>
            <a:pPr lvl="1"/>
            <a:r>
              <a:rPr lang="en-US" sz="1600" dirty="0">
                <a:latin typeface="Rockwell" charset="0"/>
              </a:rPr>
              <a:t>Highly mobile environments where people come and go need lower-context culture. With a stable population, however, a higher context culture may develop.</a:t>
            </a:r>
          </a:p>
          <a:p>
            <a:pPr lvl="1"/>
            <a:endParaRPr lang="en-US" sz="1600" dirty="0">
              <a:latin typeface="Rockwell" charset="0"/>
            </a:endParaRP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71684" name="Slide Number Placeholder 2"/>
          <p:cNvSpPr>
            <a:spLocks noGrp="1"/>
          </p:cNvSpPr>
          <p:nvPr>
            <p:ph type="sldNum" sz="quarter" idx="12"/>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fld id="{B09EEBE0-6C8B-BD48-8A77-2F9E6C12F792}" type="slidenum">
              <a:rPr lang="en-US" sz="1400">
                <a:solidFill>
                  <a:schemeClr val="bg1"/>
                </a:solidFill>
              </a:rPr>
              <a:pPr eaLnBrk="1" hangingPunct="1"/>
              <a:t>82</a:t>
            </a:fld>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658812"/>
          </a:xfrm>
        </p:spPr>
        <p:txBody>
          <a:bodyPr/>
          <a:lstStyle/>
          <a:p>
            <a:pPr algn="ctr"/>
            <a:r>
              <a:rPr lang="en-US" dirty="0" smtClean="0"/>
              <a:t>Time</a:t>
            </a:r>
            <a:endParaRPr lang="en-US" dirty="0"/>
          </a:p>
        </p:txBody>
      </p:sp>
      <p:sp>
        <p:nvSpPr>
          <p:cNvPr id="5" name="Content Placeholder 4"/>
          <p:cNvSpPr>
            <a:spLocks noGrp="1"/>
          </p:cNvSpPr>
          <p:nvPr>
            <p:ph idx="1"/>
          </p:nvPr>
        </p:nvSpPr>
        <p:spPr>
          <a:xfrm>
            <a:off x="498475" y="1295400"/>
            <a:ext cx="7502525" cy="4953000"/>
          </a:xfrm>
        </p:spPr>
        <p:txBody>
          <a:bodyPr/>
          <a:lstStyle/>
          <a:p>
            <a:pPr marL="0" indent="0">
              <a:buNone/>
            </a:pPr>
            <a:r>
              <a:rPr lang="en-US" b="1" dirty="0" smtClean="0"/>
              <a:t>Monochronic  (M) Time</a:t>
            </a:r>
            <a:endParaRPr lang="en-US" b="1" dirty="0"/>
          </a:p>
          <a:p>
            <a:pPr lvl="1"/>
            <a:r>
              <a:rPr lang="en-US" dirty="0"/>
              <a:t>M-Time, as </a:t>
            </a:r>
            <a:r>
              <a:rPr lang="en-US" dirty="0" smtClean="0"/>
              <a:t>Hall </a:t>
            </a:r>
            <a:r>
              <a:rPr lang="en-US" dirty="0"/>
              <a:t>called it, means doing one thing at a time. </a:t>
            </a:r>
            <a:r>
              <a:rPr lang="en-US" dirty="0" smtClean="0"/>
              <a:t>It assumes </a:t>
            </a:r>
            <a:r>
              <a:rPr lang="en-US" dirty="0"/>
              <a:t>careful planning and scheduling and is a </a:t>
            </a:r>
            <a:r>
              <a:rPr lang="en-US" dirty="0" smtClean="0"/>
              <a:t>familiar Western </a:t>
            </a:r>
            <a:r>
              <a:rPr lang="en-US" dirty="0"/>
              <a:t>approach that appears in disciplines such as '</a:t>
            </a:r>
            <a:r>
              <a:rPr lang="en-US" dirty="0" smtClean="0"/>
              <a:t>time management</a:t>
            </a:r>
            <a:r>
              <a:rPr lang="en-US" dirty="0"/>
              <a:t>'.</a:t>
            </a:r>
          </a:p>
          <a:p>
            <a:pPr lvl="1"/>
            <a:r>
              <a:rPr lang="en-US" dirty="0"/>
              <a:t>Monochronic people tend also to be low context.</a:t>
            </a:r>
          </a:p>
          <a:p>
            <a:pPr marL="0" indent="0">
              <a:buNone/>
            </a:pPr>
            <a:r>
              <a:rPr lang="en-US" b="1" dirty="0" smtClean="0"/>
              <a:t>Polychronic (P) </a:t>
            </a:r>
            <a:r>
              <a:rPr lang="en-US" b="1" dirty="0"/>
              <a:t>T</a:t>
            </a:r>
            <a:r>
              <a:rPr lang="en-US" b="1" dirty="0" smtClean="0"/>
              <a:t>ime</a:t>
            </a:r>
            <a:endParaRPr lang="en-US" b="1" dirty="0"/>
          </a:p>
          <a:p>
            <a:pPr lvl="1"/>
            <a:r>
              <a:rPr lang="en-US" dirty="0"/>
              <a:t>In Polychronic cultures, human interaction is valued </a:t>
            </a:r>
            <a:r>
              <a:rPr lang="en-US" dirty="0" smtClean="0"/>
              <a:t>over time </a:t>
            </a:r>
            <a:r>
              <a:rPr lang="en-US" dirty="0"/>
              <a:t>and material things, leading to a lesser concern </a:t>
            </a:r>
            <a:r>
              <a:rPr lang="en-US" dirty="0" smtClean="0"/>
              <a:t>for 'getting </a:t>
            </a:r>
            <a:r>
              <a:rPr lang="en-US" dirty="0"/>
              <a:t>things done' -- they do get done, but more in </a:t>
            </a:r>
            <a:r>
              <a:rPr lang="en-US" dirty="0" smtClean="0"/>
              <a:t>their own </a:t>
            </a:r>
            <a:r>
              <a:rPr lang="en-US" dirty="0"/>
              <a:t>time.</a:t>
            </a:r>
          </a:p>
          <a:p>
            <a:pPr lvl="1"/>
            <a:r>
              <a:rPr lang="en-US" dirty="0"/>
              <a:t>Aboriginal and Native Americans have typical </a:t>
            </a:r>
            <a:r>
              <a:rPr lang="en-US" dirty="0" smtClean="0"/>
              <a:t>polychronic</a:t>
            </a:r>
            <a:r>
              <a:rPr lang="en-US" dirty="0"/>
              <a:t> </a:t>
            </a:r>
            <a:r>
              <a:rPr lang="en-US" dirty="0" smtClean="0"/>
              <a:t>cultures</a:t>
            </a:r>
            <a:r>
              <a:rPr lang="en-US" dirty="0"/>
              <a:t>, where 'talking stick' meetings can go on for as </a:t>
            </a:r>
            <a:r>
              <a:rPr lang="en-US" dirty="0" smtClean="0"/>
              <a:t>long as </a:t>
            </a:r>
            <a:r>
              <a:rPr lang="en-US" dirty="0"/>
              <a:t>somebody has something to say.</a:t>
            </a:r>
          </a:p>
          <a:p>
            <a:pPr lvl="1"/>
            <a:r>
              <a:rPr lang="en-US" dirty="0"/>
              <a:t>Polychronic people tend also to be high context</a:t>
            </a:r>
            <a:r>
              <a:rPr lang="en-US" dirty="0" smtClean="0"/>
              <a:t>.</a:t>
            </a: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83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23494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658812"/>
          </a:xfrm>
        </p:spPr>
        <p:txBody>
          <a:bodyPr/>
          <a:lstStyle/>
          <a:p>
            <a:pPr algn="ctr"/>
            <a:r>
              <a:rPr lang="en-US" dirty="0" smtClean="0"/>
              <a:t>Time</a:t>
            </a:r>
            <a:endParaRPr lang="en-US" dirty="0"/>
          </a:p>
        </p:txBody>
      </p:sp>
      <p:sp>
        <p:nvSpPr>
          <p:cNvPr id="5" name="Content Placeholder 4"/>
          <p:cNvSpPr>
            <a:spLocks noGrp="1"/>
          </p:cNvSpPr>
          <p:nvPr>
            <p:ph idx="1"/>
          </p:nvPr>
        </p:nvSpPr>
        <p:spPr>
          <a:xfrm>
            <a:off x="498475" y="1295400"/>
            <a:ext cx="7502525" cy="4953000"/>
          </a:xfrm>
        </p:spPr>
        <p:txBody>
          <a:bodyPr/>
          <a:lstStyle/>
          <a:p>
            <a:pPr marL="0" indent="0">
              <a:buNone/>
            </a:pPr>
            <a:r>
              <a:rPr lang="en-US" b="1" dirty="0"/>
              <a:t>Contrasting the </a:t>
            </a:r>
            <a:r>
              <a:rPr lang="en-US" b="1" dirty="0" smtClean="0"/>
              <a:t>Two</a:t>
            </a:r>
            <a:endParaRPr lang="en-US" b="1" dirty="0"/>
          </a:p>
          <a:p>
            <a:pPr lvl="1"/>
            <a:r>
              <a:rPr lang="en-US" dirty="0"/>
              <a:t>Western cultures vary in their focus on monochronic </a:t>
            </a:r>
            <a:r>
              <a:rPr lang="en-US" dirty="0" smtClean="0"/>
              <a:t>or polychronic </a:t>
            </a:r>
            <a:r>
              <a:rPr lang="en-US" dirty="0"/>
              <a:t>time. </a:t>
            </a:r>
            <a:r>
              <a:rPr lang="en-US" dirty="0" smtClean="0"/>
              <a:t> Americans </a:t>
            </a:r>
            <a:r>
              <a:rPr lang="en-US" dirty="0"/>
              <a:t>are strongly monochronic </a:t>
            </a:r>
            <a:r>
              <a:rPr lang="en-US" dirty="0" smtClean="0"/>
              <a:t>whilst the </a:t>
            </a:r>
            <a:r>
              <a:rPr lang="en-US" dirty="0"/>
              <a:t>French have a much greater polychronic tendency </a:t>
            </a:r>
            <a:r>
              <a:rPr lang="en-US" dirty="0" smtClean="0"/>
              <a:t>– thus a </a:t>
            </a:r>
            <a:r>
              <a:rPr lang="en-US" dirty="0"/>
              <a:t>French person may turn up to a meeting late and </a:t>
            </a:r>
            <a:r>
              <a:rPr lang="en-US" dirty="0" smtClean="0"/>
              <a:t>think nothing </a:t>
            </a:r>
            <a:r>
              <a:rPr lang="en-US" dirty="0"/>
              <a:t>of it (much to the annoyance of a German </a:t>
            </a:r>
            <a:r>
              <a:rPr lang="en-US" dirty="0" smtClean="0"/>
              <a:t>or American </a:t>
            </a:r>
            <a:r>
              <a:rPr lang="en-US" dirty="0"/>
              <a:t>co-worker)</a:t>
            </a:r>
            <a:r>
              <a:rPr lang="en-US" dirty="0" smtClean="0"/>
              <a:t>.</a:t>
            </a: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84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5465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7" name="Title 5"/>
          <p:cNvSpPr>
            <a:spLocks noGrp="1"/>
          </p:cNvSpPr>
          <p:nvPr>
            <p:ph type="title"/>
          </p:nvPr>
        </p:nvSpPr>
        <p:spPr>
          <a:xfrm>
            <a:off x="498475" y="484188"/>
            <a:ext cx="7556500" cy="735012"/>
          </a:xfrm>
        </p:spPr>
        <p:txBody>
          <a:bodyPr/>
          <a:lstStyle/>
          <a:p>
            <a:pPr algn="ctr"/>
            <a:r>
              <a:rPr lang="en-US" sz="2800" dirty="0">
                <a:latin typeface="Rockwell" charset="0"/>
              </a:rPr>
              <a:t>Monchronic People</a:t>
            </a:r>
          </a:p>
        </p:txBody>
      </p:sp>
      <p:sp>
        <p:nvSpPr>
          <p:cNvPr id="167938" name="Content Placeholder 6"/>
          <p:cNvSpPr>
            <a:spLocks noGrp="1"/>
          </p:cNvSpPr>
          <p:nvPr>
            <p:ph idx="1"/>
          </p:nvPr>
        </p:nvSpPr>
        <p:spPr>
          <a:xfrm>
            <a:off x="498475" y="1371600"/>
            <a:ext cx="7556500" cy="4876800"/>
          </a:xfrm>
        </p:spPr>
        <p:txBody>
          <a:bodyPr/>
          <a:lstStyle/>
          <a:p>
            <a:pPr lvl="1"/>
            <a:r>
              <a:rPr lang="en-US" sz="2000" dirty="0">
                <a:latin typeface="Rockwell" charset="0"/>
              </a:rPr>
              <a:t>do one thing at a time</a:t>
            </a:r>
          </a:p>
          <a:p>
            <a:pPr lvl="1"/>
            <a:r>
              <a:rPr lang="en-US" sz="2000" dirty="0">
                <a:latin typeface="Rockwell" charset="0"/>
              </a:rPr>
              <a:t>concentrate on the job</a:t>
            </a:r>
          </a:p>
          <a:p>
            <a:pPr lvl="1"/>
            <a:r>
              <a:rPr lang="en-US" sz="2000" dirty="0">
                <a:latin typeface="Rockwell" charset="0"/>
              </a:rPr>
              <a:t>compartmentalize tasks</a:t>
            </a:r>
          </a:p>
          <a:p>
            <a:pPr lvl="1"/>
            <a:r>
              <a:rPr lang="en-US" sz="2000" dirty="0">
                <a:latin typeface="Rockwell" charset="0"/>
              </a:rPr>
              <a:t>are low-context and need information</a:t>
            </a:r>
          </a:p>
          <a:p>
            <a:pPr lvl="1"/>
            <a:r>
              <a:rPr lang="en-US" sz="2000" dirty="0">
                <a:latin typeface="Rockwell" charset="0"/>
              </a:rPr>
              <a:t>are committed to the job</a:t>
            </a:r>
          </a:p>
          <a:p>
            <a:pPr lvl="1"/>
            <a:r>
              <a:rPr lang="en-US" sz="2000" dirty="0">
                <a:latin typeface="Rockwell" charset="0"/>
              </a:rPr>
              <a:t>adhere religiously to plans</a:t>
            </a:r>
          </a:p>
          <a:p>
            <a:pPr lvl="1"/>
            <a:r>
              <a:rPr lang="en-US" sz="2000" dirty="0">
                <a:latin typeface="Rockwell" charset="0"/>
              </a:rPr>
              <a:t>are concerned about not disturbing others; follow rules of privacy and consideration</a:t>
            </a:r>
          </a:p>
          <a:p>
            <a:pPr lvl="1"/>
            <a:r>
              <a:rPr lang="en-US" sz="2000" dirty="0">
                <a:latin typeface="Rockwell" charset="0"/>
              </a:rPr>
              <a:t>show great respect for private property</a:t>
            </a:r>
          </a:p>
          <a:p>
            <a:pPr lvl="1"/>
            <a:r>
              <a:rPr lang="en-US" sz="2000" dirty="0">
                <a:latin typeface="Rockwell" charset="0"/>
              </a:rPr>
              <a:t>seldom borrow or lend</a:t>
            </a:r>
          </a:p>
          <a:p>
            <a:pPr lvl="1"/>
            <a:r>
              <a:rPr lang="en-US" sz="2000" dirty="0">
                <a:latin typeface="Rockwell" charset="0"/>
              </a:rPr>
              <a:t>emphasize promptness</a:t>
            </a:r>
          </a:p>
          <a:p>
            <a:pPr lvl="1"/>
            <a:r>
              <a:rPr lang="en-US" sz="2000" dirty="0">
                <a:latin typeface="Rockwell" charset="0"/>
              </a:rPr>
              <a:t>are accustomed to short-term relationships</a:t>
            </a:r>
          </a:p>
          <a:p>
            <a:pPr lvl="1"/>
            <a:endParaRPr lang="en-US" sz="2000" dirty="0">
              <a:latin typeface="Rockwell" charset="0"/>
            </a:endParaRPr>
          </a:p>
          <a:p>
            <a:pPr lvl="1"/>
            <a:endParaRPr lang="en-US" sz="2000" dirty="0">
              <a:latin typeface="Rockwell" charset="0"/>
            </a:endParaRPr>
          </a:p>
          <a:p>
            <a:pPr lvl="1"/>
            <a:endParaRPr lang="en-US" sz="1400" dirty="0">
              <a:latin typeface="Rockwell" charset="0"/>
            </a:endParaRPr>
          </a:p>
          <a:p>
            <a:pPr lvl="1"/>
            <a:endParaRPr lang="en-US" sz="1400" dirty="0">
              <a:latin typeface="Rockwell" charset="0"/>
            </a:endParaRPr>
          </a:p>
          <a:p>
            <a:pPr lvl="1"/>
            <a:endParaRPr lang="en-US" sz="1400" dirty="0">
              <a:latin typeface="Rockwell" charset="0"/>
            </a:endParaRPr>
          </a:p>
          <a:p>
            <a:pPr lvl="1"/>
            <a:endParaRPr lang="en-US" dirty="0">
              <a:latin typeface="Rockwell" charset="0"/>
            </a:endParaRPr>
          </a:p>
          <a:p>
            <a:pPr lvl="1"/>
            <a:endParaRPr lang="en-US" dirty="0">
              <a:latin typeface="Rockwell" charset="0"/>
            </a:endParaRPr>
          </a:p>
          <a:p>
            <a:pPr lvl="1"/>
            <a:endParaRPr lang="en-US" dirty="0">
              <a:latin typeface="Rockwell" charset="0"/>
            </a:endParaRPr>
          </a:p>
        </p:txBody>
      </p:sp>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167940" name="Slide Number Placeholder 4"/>
          <p:cNvSpPr>
            <a:spLocks noGrp="1"/>
          </p:cNvSpPr>
          <p:nvPr>
            <p:ph type="sldNum" sz="quarter" idx="12"/>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fld id="{36B772BD-6A5F-244B-932B-8E903F6234BF}" type="slidenum">
              <a:rPr lang="en-US" sz="1400">
                <a:solidFill>
                  <a:schemeClr val="bg1"/>
                </a:solidFill>
              </a:rPr>
              <a:pPr eaLnBrk="1" hangingPunct="1"/>
              <a:t>85</a:t>
            </a:fld>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1" name="Title 5"/>
          <p:cNvSpPr>
            <a:spLocks noGrp="1"/>
          </p:cNvSpPr>
          <p:nvPr>
            <p:ph type="title"/>
          </p:nvPr>
        </p:nvSpPr>
        <p:spPr>
          <a:xfrm>
            <a:off x="498475" y="484188"/>
            <a:ext cx="7556500" cy="735012"/>
          </a:xfrm>
        </p:spPr>
        <p:txBody>
          <a:bodyPr/>
          <a:lstStyle/>
          <a:p>
            <a:pPr algn="ctr"/>
            <a:r>
              <a:rPr lang="en-US" sz="2800" dirty="0">
                <a:latin typeface="Rockwell" charset="0"/>
              </a:rPr>
              <a:t>Polychronic People</a:t>
            </a:r>
          </a:p>
        </p:txBody>
      </p:sp>
      <p:sp>
        <p:nvSpPr>
          <p:cNvPr id="7" name="Content Placeholder 6"/>
          <p:cNvSpPr>
            <a:spLocks noGrp="1"/>
          </p:cNvSpPr>
          <p:nvPr>
            <p:ph idx="1"/>
          </p:nvPr>
        </p:nvSpPr>
        <p:spPr>
          <a:xfrm>
            <a:off x="498475" y="1143000"/>
            <a:ext cx="7556500" cy="5105400"/>
          </a:xfrm>
        </p:spPr>
        <p:txBody>
          <a:bodyPr>
            <a:normAutofit lnSpcReduction="10000"/>
          </a:bodyPr>
          <a:lstStyle/>
          <a:p>
            <a:pPr lvl="1">
              <a:defRPr/>
            </a:pPr>
            <a:r>
              <a:rPr lang="en-US" sz="2000" dirty="0"/>
              <a:t>d</a:t>
            </a:r>
            <a:r>
              <a:rPr lang="en-US" sz="2000" dirty="0" smtClean="0"/>
              <a:t>o many things at once</a:t>
            </a:r>
          </a:p>
          <a:p>
            <a:pPr lvl="1">
              <a:defRPr/>
            </a:pPr>
            <a:r>
              <a:rPr lang="en-US" sz="2000" dirty="0"/>
              <a:t>a</a:t>
            </a:r>
            <a:r>
              <a:rPr lang="en-US" sz="2000" dirty="0" smtClean="0"/>
              <a:t>re highly distractible and subject to interruptions</a:t>
            </a:r>
          </a:p>
          <a:p>
            <a:pPr lvl="1">
              <a:defRPr/>
            </a:pPr>
            <a:r>
              <a:rPr lang="en-US" sz="2000" dirty="0"/>
              <a:t>r</a:t>
            </a:r>
            <a:r>
              <a:rPr lang="en-US" sz="2000" dirty="0" smtClean="0"/>
              <a:t>arely compartmentalize</a:t>
            </a:r>
          </a:p>
          <a:p>
            <a:pPr lvl="1">
              <a:defRPr/>
            </a:pPr>
            <a:r>
              <a:rPr lang="en-US" sz="2000" dirty="0"/>
              <a:t>c</a:t>
            </a:r>
            <a:r>
              <a:rPr lang="en-US" sz="2000" dirty="0" smtClean="0"/>
              <a:t>onsider time commitments an objective to be achieved, if possible</a:t>
            </a:r>
          </a:p>
          <a:p>
            <a:pPr lvl="1">
              <a:defRPr/>
            </a:pPr>
            <a:r>
              <a:rPr lang="en-US" sz="2000" dirty="0"/>
              <a:t>a</a:t>
            </a:r>
            <a:r>
              <a:rPr lang="en-US" sz="2000" dirty="0" smtClean="0"/>
              <a:t>re high-context and already have information</a:t>
            </a:r>
          </a:p>
          <a:p>
            <a:pPr lvl="1">
              <a:defRPr/>
            </a:pPr>
            <a:r>
              <a:rPr lang="en-US" sz="2000" dirty="0"/>
              <a:t>a</a:t>
            </a:r>
            <a:r>
              <a:rPr lang="en-US" sz="2000" dirty="0" smtClean="0"/>
              <a:t>re committed to people and human relationships</a:t>
            </a:r>
          </a:p>
          <a:p>
            <a:pPr lvl="1">
              <a:defRPr/>
            </a:pPr>
            <a:r>
              <a:rPr lang="en-US" sz="2000" dirty="0"/>
              <a:t>c</a:t>
            </a:r>
            <a:r>
              <a:rPr lang="en-US" sz="2000" dirty="0" smtClean="0"/>
              <a:t>hange plans often, easily and spontaneously</a:t>
            </a:r>
          </a:p>
          <a:p>
            <a:pPr lvl="1">
              <a:defRPr/>
            </a:pPr>
            <a:r>
              <a:rPr lang="en-US" sz="2000" dirty="0"/>
              <a:t>a</a:t>
            </a:r>
            <a:r>
              <a:rPr lang="en-US" sz="2000" dirty="0" smtClean="0"/>
              <a:t>re more concerned with those who are closely related (family, friends, close business associates) than with privacy)</a:t>
            </a:r>
          </a:p>
          <a:p>
            <a:pPr lvl="1">
              <a:defRPr/>
            </a:pPr>
            <a:r>
              <a:rPr lang="en-US" sz="2000" dirty="0"/>
              <a:t>b</a:t>
            </a:r>
            <a:r>
              <a:rPr lang="en-US" sz="2000" dirty="0" smtClean="0"/>
              <a:t>orrow and lend things often and easily and for long periods of time</a:t>
            </a:r>
          </a:p>
          <a:p>
            <a:pPr lvl="1">
              <a:defRPr/>
            </a:pPr>
            <a:r>
              <a:rPr lang="en-US" sz="2000" dirty="0"/>
              <a:t>b</a:t>
            </a:r>
            <a:r>
              <a:rPr lang="en-US" sz="2000" dirty="0" smtClean="0"/>
              <a:t>ase promptness on the relationship</a:t>
            </a:r>
          </a:p>
          <a:p>
            <a:pPr lvl="1">
              <a:defRPr/>
            </a:pPr>
            <a:r>
              <a:rPr lang="en-US" sz="2000" dirty="0"/>
              <a:t>h</a:t>
            </a:r>
            <a:r>
              <a:rPr lang="en-US" sz="2000" dirty="0" smtClean="0"/>
              <a:t>ave strong tendency to build lifetime relationships</a:t>
            </a:r>
          </a:p>
          <a:p>
            <a:pPr lvl="1">
              <a:defRPr/>
            </a:pPr>
            <a:endParaRPr lang="en-US" sz="2000" dirty="0" smtClean="0"/>
          </a:p>
          <a:p>
            <a:pPr lvl="1">
              <a:defRPr/>
            </a:pPr>
            <a:endParaRPr lang="en-US" sz="2000" dirty="0" smtClean="0"/>
          </a:p>
          <a:p>
            <a:pPr lvl="1">
              <a:defRPr/>
            </a:pPr>
            <a:endParaRPr lang="en-US" sz="2000" dirty="0" smtClean="0"/>
          </a:p>
          <a:p>
            <a:pPr lvl="1">
              <a:defRPr/>
            </a:pPr>
            <a:endParaRPr lang="en-US" sz="2000" dirty="0" smtClean="0"/>
          </a:p>
          <a:p>
            <a:pPr lvl="1">
              <a:defRPr/>
            </a:pPr>
            <a:endParaRPr lang="en-US" sz="2000" dirty="0" smtClean="0"/>
          </a:p>
          <a:p>
            <a:pPr lvl="1">
              <a:defRPr/>
            </a:pPr>
            <a:endParaRPr lang="en-US" sz="2000" dirty="0" smtClean="0"/>
          </a:p>
          <a:p>
            <a:pPr lvl="1">
              <a:defRPr/>
            </a:pPr>
            <a:endParaRPr lang="en-US" sz="2000" dirty="0" smtClean="0"/>
          </a:p>
          <a:p>
            <a:pPr lvl="1">
              <a:defRPr/>
            </a:pPr>
            <a:endParaRPr lang="en-US" sz="1400" dirty="0" smtClean="0"/>
          </a:p>
          <a:p>
            <a:pPr lvl="1">
              <a:defRPr/>
            </a:pPr>
            <a:endParaRPr lang="en-US" sz="1400" dirty="0" smtClean="0"/>
          </a:p>
          <a:p>
            <a:pPr lvl="1">
              <a:defRPr/>
            </a:pPr>
            <a:endParaRPr lang="en-US" sz="1400" dirty="0" smtClean="0"/>
          </a:p>
          <a:p>
            <a:pPr lvl="1">
              <a:defRPr/>
            </a:pPr>
            <a:endParaRPr lang="en-US" dirty="0" smtClean="0"/>
          </a:p>
          <a:p>
            <a:pPr lvl="1">
              <a:defRPr/>
            </a:pPr>
            <a:endParaRPr lang="en-US" dirty="0" smtClean="0"/>
          </a:p>
          <a:p>
            <a:pPr lvl="1">
              <a:defRPr/>
            </a:pPr>
            <a:endParaRPr lang="en-US" dirty="0"/>
          </a:p>
        </p:txBody>
      </p:sp>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168964" name="Slide Number Placeholder 4"/>
          <p:cNvSpPr>
            <a:spLocks noGrp="1"/>
          </p:cNvSpPr>
          <p:nvPr>
            <p:ph type="sldNum" sz="quarter" idx="12"/>
          </p:nvPr>
        </p:nvSpPr>
        <p:spPr bwMode="auto">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b="1">
                <a:solidFill>
                  <a:schemeClr val="tx1"/>
                </a:solidFill>
                <a:latin typeface="ScalaSans-Regular" charset="0"/>
                <a:ea typeface="ＭＳ Ｐゴシック" charset="0"/>
                <a:cs typeface="ＭＳ Ｐゴシック" charset="0"/>
              </a:defRPr>
            </a:lvl1pPr>
            <a:lvl2pPr marL="742950" indent="-285750" eaLnBrk="0" hangingPunct="0">
              <a:defRPr sz="3200" b="1">
                <a:solidFill>
                  <a:schemeClr val="tx1"/>
                </a:solidFill>
                <a:latin typeface="ScalaSans-Regular" charset="0"/>
                <a:ea typeface="ＭＳ Ｐゴシック" charset="0"/>
              </a:defRPr>
            </a:lvl2pPr>
            <a:lvl3pPr marL="1143000" indent="-228600" eaLnBrk="0" hangingPunct="0">
              <a:defRPr sz="3200" b="1">
                <a:solidFill>
                  <a:schemeClr val="tx1"/>
                </a:solidFill>
                <a:latin typeface="ScalaSans-Regular" charset="0"/>
                <a:ea typeface="ＭＳ Ｐゴシック" charset="0"/>
              </a:defRPr>
            </a:lvl3pPr>
            <a:lvl4pPr marL="1600200" indent="-228600" eaLnBrk="0" hangingPunct="0">
              <a:defRPr sz="3200" b="1">
                <a:solidFill>
                  <a:schemeClr val="tx1"/>
                </a:solidFill>
                <a:latin typeface="ScalaSans-Regular" charset="0"/>
                <a:ea typeface="ＭＳ Ｐゴシック" charset="0"/>
              </a:defRPr>
            </a:lvl4pPr>
            <a:lvl5pPr marL="2057400" indent="-228600" eaLnBrk="0" hangingPunct="0">
              <a:defRPr sz="3200" b="1">
                <a:solidFill>
                  <a:schemeClr val="tx1"/>
                </a:solidFill>
                <a:latin typeface="ScalaSans-Regular" charset="0"/>
                <a:ea typeface="ＭＳ Ｐゴシック" charset="0"/>
              </a:defRPr>
            </a:lvl5pPr>
            <a:lvl6pPr marL="2514600" indent="-228600" algn="ctr" eaLnBrk="0" fontAlgn="base" hangingPunct="0">
              <a:spcBef>
                <a:spcPct val="0"/>
              </a:spcBef>
              <a:spcAft>
                <a:spcPct val="0"/>
              </a:spcAft>
              <a:defRPr sz="3200" b="1">
                <a:solidFill>
                  <a:schemeClr val="tx1"/>
                </a:solidFill>
                <a:latin typeface="ScalaSans-Regular" charset="0"/>
                <a:ea typeface="ＭＳ Ｐゴシック" charset="0"/>
              </a:defRPr>
            </a:lvl6pPr>
            <a:lvl7pPr marL="2971800" indent="-228600" algn="ctr" eaLnBrk="0" fontAlgn="base" hangingPunct="0">
              <a:spcBef>
                <a:spcPct val="0"/>
              </a:spcBef>
              <a:spcAft>
                <a:spcPct val="0"/>
              </a:spcAft>
              <a:defRPr sz="3200" b="1">
                <a:solidFill>
                  <a:schemeClr val="tx1"/>
                </a:solidFill>
                <a:latin typeface="ScalaSans-Regular" charset="0"/>
                <a:ea typeface="ＭＳ Ｐゴシック" charset="0"/>
              </a:defRPr>
            </a:lvl7pPr>
            <a:lvl8pPr marL="3429000" indent="-228600" algn="ctr" eaLnBrk="0" fontAlgn="base" hangingPunct="0">
              <a:spcBef>
                <a:spcPct val="0"/>
              </a:spcBef>
              <a:spcAft>
                <a:spcPct val="0"/>
              </a:spcAft>
              <a:defRPr sz="3200" b="1">
                <a:solidFill>
                  <a:schemeClr val="tx1"/>
                </a:solidFill>
                <a:latin typeface="ScalaSans-Regular" charset="0"/>
                <a:ea typeface="ＭＳ Ｐゴシック" charset="0"/>
              </a:defRPr>
            </a:lvl8pPr>
            <a:lvl9pPr marL="3886200" indent="-228600" algn="ctr" eaLnBrk="0" fontAlgn="base" hangingPunct="0">
              <a:spcBef>
                <a:spcPct val="0"/>
              </a:spcBef>
              <a:spcAft>
                <a:spcPct val="0"/>
              </a:spcAft>
              <a:defRPr sz="3200" b="1">
                <a:solidFill>
                  <a:schemeClr val="tx1"/>
                </a:solidFill>
                <a:latin typeface="ScalaSans-Regular" charset="0"/>
                <a:ea typeface="ＭＳ Ｐゴシック" charset="0"/>
              </a:defRPr>
            </a:lvl9pPr>
          </a:lstStyle>
          <a:p>
            <a:pPr eaLnBrk="1" hangingPunct="1"/>
            <a:fld id="{B72A4050-4A22-E144-AB57-BF40458CC257}" type="slidenum">
              <a:rPr lang="en-US" sz="1400">
                <a:solidFill>
                  <a:schemeClr val="bg1"/>
                </a:solidFill>
              </a:rPr>
              <a:pPr eaLnBrk="1" hangingPunct="1"/>
              <a:t>86</a:t>
            </a:fld>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Hall Time Chart.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76400" y="287833"/>
            <a:ext cx="6172200" cy="6113573"/>
          </a:xfrm>
          <a:prstGeom prst="rect">
            <a:avLst/>
          </a:prstGeom>
        </p:spPr>
      </p:pic>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87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6131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5" y="484188"/>
            <a:ext cx="7556500" cy="582612"/>
          </a:xfrm>
        </p:spPr>
        <p:txBody>
          <a:bodyPr/>
          <a:lstStyle/>
          <a:p>
            <a:pPr algn="ctr"/>
            <a:r>
              <a:rPr lang="en-US" dirty="0" smtClean="0"/>
              <a:t>Space</a:t>
            </a:r>
            <a:endParaRPr lang="en-US" dirty="0"/>
          </a:p>
        </p:txBody>
      </p:sp>
      <p:sp>
        <p:nvSpPr>
          <p:cNvPr id="8" name="Content Placeholder 7"/>
          <p:cNvSpPr>
            <a:spLocks noGrp="1"/>
          </p:cNvSpPr>
          <p:nvPr>
            <p:ph idx="1"/>
          </p:nvPr>
        </p:nvSpPr>
        <p:spPr>
          <a:xfrm>
            <a:off x="498475" y="1219200"/>
            <a:ext cx="7556500" cy="4906963"/>
          </a:xfrm>
        </p:spPr>
        <p:txBody>
          <a:bodyPr/>
          <a:lstStyle/>
          <a:p>
            <a:r>
              <a:rPr lang="en-US" sz="1800" dirty="0" smtClean="0"/>
              <a:t>Hall </a:t>
            </a:r>
            <a:r>
              <a:rPr lang="en-US" sz="1800" dirty="0"/>
              <a:t>was concerned about space and our relationships </a:t>
            </a:r>
            <a:r>
              <a:rPr lang="en-US" sz="1800" dirty="0" smtClean="0"/>
              <a:t>within it</a:t>
            </a:r>
            <a:r>
              <a:rPr lang="en-US" sz="1800" dirty="0"/>
              <a:t>. He called the study of such space </a:t>
            </a:r>
            <a:r>
              <a:rPr lang="en-US" sz="1800" i="1" dirty="0" smtClean="0"/>
              <a:t>Proxemics</a:t>
            </a:r>
            <a:r>
              <a:rPr lang="en-US" sz="1800" dirty="0" smtClean="0"/>
              <a:t>. We </a:t>
            </a:r>
            <a:r>
              <a:rPr lang="en-US" sz="1800" dirty="0"/>
              <a:t>have concerns about space in many situations, </a:t>
            </a:r>
            <a:r>
              <a:rPr lang="en-US" sz="1800" dirty="0" smtClean="0"/>
              <a:t>from personal </a:t>
            </a:r>
            <a:r>
              <a:rPr lang="en-US" sz="1800" dirty="0"/>
              <a:t>body space to space in the office, parking space</a:t>
            </a:r>
            <a:r>
              <a:rPr lang="en-US" sz="1800" dirty="0" smtClean="0"/>
              <a:t>, space </a:t>
            </a:r>
            <a:r>
              <a:rPr lang="en-US" sz="1800" dirty="0"/>
              <a:t>at home.</a:t>
            </a:r>
          </a:p>
          <a:p>
            <a:r>
              <a:rPr lang="en-US" sz="1800" b="1" dirty="0"/>
              <a:t>The need for </a:t>
            </a:r>
            <a:r>
              <a:rPr lang="en-US" sz="1800" b="1" dirty="0" smtClean="0"/>
              <a:t>space:  </a:t>
            </a:r>
            <a:r>
              <a:rPr lang="en-US" sz="1800" dirty="0" smtClean="0"/>
              <a:t>Some </a:t>
            </a:r>
            <a:r>
              <a:rPr lang="en-US" sz="1800" dirty="0"/>
              <a:t>people need more space in all areas. People </a:t>
            </a:r>
            <a:r>
              <a:rPr lang="en-US" sz="1800" dirty="0" smtClean="0"/>
              <a:t>who encroach </a:t>
            </a:r>
            <a:r>
              <a:rPr lang="en-US" sz="1800" dirty="0"/>
              <a:t>into that space are seen as a </a:t>
            </a:r>
            <a:r>
              <a:rPr lang="en-US" sz="1800" dirty="0" smtClean="0"/>
              <a:t>threat. Personal </a:t>
            </a:r>
            <a:r>
              <a:rPr lang="en-US" sz="1800" dirty="0"/>
              <a:t>space is an example of a mobile form of </a:t>
            </a:r>
            <a:r>
              <a:rPr lang="en-US" sz="1800" dirty="0" smtClean="0"/>
              <a:t>territory and </a:t>
            </a:r>
            <a:r>
              <a:rPr lang="en-US" sz="1800" dirty="0"/>
              <a:t>people need less or greater distances between them </a:t>
            </a:r>
            <a:r>
              <a:rPr lang="en-US" sz="1800" dirty="0" smtClean="0"/>
              <a:t>and others</a:t>
            </a:r>
            <a:r>
              <a:rPr lang="en-US" sz="1800" dirty="0"/>
              <a:t>. A Japanese person who needs less space thus </a:t>
            </a:r>
            <a:r>
              <a:rPr lang="en-US" sz="1800" dirty="0" smtClean="0"/>
              <a:t>will stand </a:t>
            </a:r>
            <a:r>
              <a:rPr lang="en-US" sz="1800" dirty="0"/>
              <a:t>closer to an American, inadvertently making </a:t>
            </a:r>
            <a:r>
              <a:rPr lang="en-US" sz="1800" dirty="0" smtClean="0"/>
              <a:t>the American </a:t>
            </a:r>
            <a:r>
              <a:rPr lang="en-US" sz="1800" dirty="0"/>
              <a:t>uncomfortable</a:t>
            </a:r>
            <a:r>
              <a:rPr lang="en-US" sz="1800" dirty="0" smtClean="0"/>
              <a:t>.</a:t>
            </a:r>
          </a:p>
          <a:p>
            <a:r>
              <a:rPr lang="en-US" sz="1800" dirty="0"/>
              <a:t>Some people need bigger homes, bigger cars, bigger </a:t>
            </a:r>
            <a:r>
              <a:rPr lang="en-US" sz="1800" dirty="0" smtClean="0"/>
              <a:t>offices and </a:t>
            </a:r>
            <a:r>
              <a:rPr lang="en-US" sz="1800" dirty="0"/>
              <a:t>so on. This may be driven by cultural factors, </a:t>
            </a:r>
            <a:r>
              <a:rPr lang="en-US" sz="1800" dirty="0" smtClean="0"/>
              <a:t>for example </a:t>
            </a:r>
            <a:r>
              <a:rPr lang="en-US" sz="1800" dirty="0"/>
              <a:t>the space in America needs to greater use of space</a:t>
            </a:r>
            <a:r>
              <a:rPr lang="en-US" sz="1800" dirty="0" smtClean="0"/>
              <a:t>, whilst </a:t>
            </a:r>
            <a:r>
              <a:rPr lang="en-US" sz="1800" dirty="0"/>
              <a:t>Japanese need less space (partly as a result of </a:t>
            </a:r>
            <a:r>
              <a:rPr lang="en-US" sz="1800" dirty="0" smtClean="0"/>
              <a:t>limited useful </a:t>
            </a:r>
            <a:r>
              <a:rPr lang="en-US" sz="1800" dirty="0"/>
              <a:t>space in Japan)</a:t>
            </a:r>
            <a:r>
              <a:rPr lang="en-US" sz="1800" dirty="0" smtClean="0"/>
              <a:t>.</a:t>
            </a:r>
            <a:endParaRPr lang="en-US" sz="18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88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14472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5" y="484188"/>
            <a:ext cx="7556500" cy="582612"/>
          </a:xfrm>
        </p:spPr>
        <p:txBody>
          <a:bodyPr/>
          <a:lstStyle/>
          <a:p>
            <a:pPr algn="ctr"/>
            <a:r>
              <a:rPr lang="en-US" dirty="0" smtClean="0"/>
              <a:t>Space</a:t>
            </a:r>
            <a:endParaRPr lang="en-US" dirty="0"/>
          </a:p>
        </p:txBody>
      </p:sp>
      <p:sp>
        <p:nvSpPr>
          <p:cNvPr id="8" name="Content Placeholder 7"/>
          <p:cNvSpPr>
            <a:spLocks noGrp="1"/>
          </p:cNvSpPr>
          <p:nvPr>
            <p:ph idx="1"/>
          </p:nvPr>
        </p:nvSpPr>
        <p:spPr>
          <a:xfrm>
            <a:off x="498475" y="1219200"/>
            <a:ext cx="7556500" cy="4906963"/>
          </a:xfrm>
        </p:spPr>
        <p:txBody>
          <a:bodyPr/>
          <a:lstStyle/>
          <a:p>
            <a:pPr marL="0" indent="0">
              <a:buNone/>
            </a:pPr>
            <a:r>
              <a:rPr lang="en-US" b="1" dirty="0"/>
              <a:t>High </a:t>
            </a:r>
            <a:r>
              <a:rPr lang="en-US" b="1" dirty="0" smtClean="0"/>
              <a:t>Territoriality</a:t>
            </a:r>
            <a:endParaRPr lang="en-US" b="1" dirty="0"/>
          </a:p>
          <a:p>
            <a:r>
              <a:rPr lang="en-US" sz="1800" dirty="0"/>
              <a:t>Some people are more territorial than others with </a:t>
            </a:r>
            <a:r>
              <a:rPr lang="en-US" sz="1800" dirty="0" smtClean="0"/>
              <a:t>greater concern </a:t>
            </a:r>
            <a:r>
              <a:rPr lang="en-US" sz="1800" dirty="0"/>
              <a:t>for ownership. They seek to mark out the </a:t>
            </a:r>
            <a:r>
              <a:rPr lang="en-US" sz="1800" dirty="0" smtClean="0"/>
              <a:t>areas which </a:t>
            </a:r>
            <a:r>
              <a:rPr lang="en-US" sz="1800" dirty="0"/>
              <a:t>are theirs and perhaps having boundary wars </a:t>
            </a:r>
            <a:r>
              <a:rPr lang="en-US" sz="1800" dirty="0" smtClean="0"/>
              <a:t>with neighbors. This </a:t>
            </a:r>
            <a:r>
              <a:rPr lang="en-US" sz="1800" dirty="0"/>
              <a:t>happens right down to desk-level, where co-</a:t>
            </a:r>
            <a:r>
              <a:rPr lang="en-US" sz="1800" dirty="0" smtClean="0"/>
              <a:t>workers may </a:t>
            </a:r>
            <a:r>
              <a:rPr lang="en-US" sz="1800" dirty="0"/>
              <a:t>do battle over a piece of paper which overlaps from </a:t>
            </a:r>
            <a:r>
              <a:rPr lang="en-US" sz="1800" dirty="0" smtClean="0"/>
              <a:t>one person's </a:t>
            </a:r>
            <a:r>
              <a:rPr lang="en-US" sz="1800" dirty="0"/>
              <a:t>area to another. </a:t>
            </a:r>
            <a:endParaRPr lang="en-US" sz="1800" dirty="0" smtClean="0"/>
          </a:p>
          <a:p>
            <a:r>
              <a:rPr lang="en-US" sz="1800" dirty="0" smtClean="0"/>
              <a:t>At the national </a:t>
            </a:r>
            <a:r>
              <a:rPr lang="en-US" sz="1800" dirty="0"/>
              <a:t>level, many wars </a:t>
            </a:r>
            <a:r>
              <a:rPr lang="en-US" sz="1800" dirty="0" smtClean="0"/>
              <a:t>have been </a:t>
            </a:r>
            <a:r>
              <a:rPr lang="en-US" sz="1800" dirty="0"/>
              <a:t>fought over </a:t>
            </a:r>
            <a:r>
              <a:rPr lang="en-US" sz="1800" dirty="0" smtClean="0"/>
              <a:t>boundaries. Territoriality </a:t>
            </a:r>
            <a:r>
              <a:rPr lang="en-US" sz="1800" dirty="0"/>
              <a:t>also extends to anything that is 'mine' </a:t>
            </a:r>
            <a:r>
              <a:rPr lang="en-US" sz="1800" dirty="0" smtClean="0"/>
              <a:t>and ownership </a:t>
            </a:r>
            <a:r>
              <a:rPr lang="en-US" sz="1800" dirty="0"/>
              <a:t>concerns extend to material things. Security </a:t>
            </a:r>
            <a:r>
              <a:rPr lang="en-US" sz="1800" dirty="0" smtClean="0"/>
              <a:t>thus becomes </a:t>
            </a:r>
            <a:r>
              <a:rPr lang="en-US" sz="1800" dirty="0"/>
              <a:t>a subject of great concern for people with a </a:t>
            </a:r>
            <a:r>
              <a:rPr lang="en-US" sz="1800" dirty="0" smtClean="0"/>
              <a:t>high need </a:t>
            </a:r>
            <a:r>
              <a:rPr lang="en-US" sz="1800" dirty="0"/>
              <a:t>for </a:t>
            </a:r>
            <a:r>
              <a:rPr lang="en-US" sz="1800" dirty="0" smtClean="0"/>
              <a:t>ownership. People with high </a:t>
            </a:r>
            <a:r>
              <a:rPr lang="en-US" sz="1800" dirty="0"/>
              <a:t>territoriality tend also to be low context</a:t>
            </a:r>
            <a:r>
              <a:rPr lang="en-US" sz="1800" dirty="0" smtClean="0"/>
              <a:t>.</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89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737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9</a:t>
            </a:fld>
            <a:endParaRPr lang="en-US" dirty="0"/>
          </a:p>
        </p:txBody>
      </p:sp>
      <p:sp>
        <p:nvSpPr>
          <p:cNvPr id="7" name="TextBox 6"/>
          <p:cNvSpPr txBox="1"/>
          <p:nvPr/>
        </p:nvSpPr>
        <p:spPr>
          <a:xfrm>
            <a:off x="838200" y="304800"/>
            <a:ext cx="3733800" cy="523220"/>
          </a:xfrm>
          <a:prstGeom prst="rect">
            <a:avLst/>
          </a:prstGeom>
          <a:noFill/>
        </p:spPr>
        <p:txBody>
          <a:bodyPr wrap="square" rtlCol="0">
            <a:spAutoFit/>
          </a:bodyPr>
          <a:lstStyle/>
          <a:p>
            <a:r>
              <a:rPr lang="en-US" sz="2800" dirty="0" smtClean="0">
                <a:solidFill>
                  <a:srgbClr val="FF0000"/>
                </a:solidFill>
              </a:rPr>
              <a:t>What do you see?</a:t>
            </a:r>
            <a:endParaRPr lang="en-US" sz="2800" dirty="0">
              <a:solidFill>
                <a:srgbClr val="FF0000"/>
              </a:solidFill>
            </a:endParaRPr>
          </a:p>
        </p:txBody>
      </p:sp>
      <p:pic>
        <p:nvPicPr>
          <p:cNvPr id="2" name="Picture 1" descr="Screen shot 2014-07-22 at 4.32.05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14400" y="1106904"/>
            <a:ext cx="2743200" cy="3842002"/>
          </a:xfrm>
          <a:prstGeom prst="rect">
            <a:avLst/>
          </a:prstGeom>
        </p:spPr>
      </p:pic>
      <p:pic>
        <p:nvPicPr>
          <p:cNvPr id="10" name="Picture 9" descr="Screen shot 2014-07-22 at 4.32.28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95800" y="1066800"/>
            <a:ext cx="2661166" cy="3733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72775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5" y="484188"/>
            <a:ext cx="7556500" cy="582612"/>
          </a:xfrm>
        </p:spPr>
        <p:txBody>
          <a:bodyPr/>
          <a:lstStyle/>
          <a:p>
            <a:pPr algn="ctr"/>
            <a:r>
              <a:rPr lang="en-US" dirty="0" smtClean="0"/>
              <a:t>Space</a:t>
            </a:r>
            <a:endParaRPr lang="en-US" dirty="0"/>
          </a:p>
        </p:txBody>
      </p:sp>
      <p:sp>
        <p:nvSpPr>
          <p:cNvPr id="8" name="Content Placeholder 7"/>
          <p:cNvSpPr>
            <a:spLocks noGrp="1"/>
          </p:cNvSpPr>
          <p:nvPr>
            <p:ph idx="1"/>
          </p:nvPr>
        </p:nvSpPr>
        <p:spPr>
          <a:xfrm>
            <a:off x="498475" y="1219200"/>
            <a:ext cx="7556500" cy="4906963"/>
          </a:xfrm>
        </p:spPr>
        <p:txBody>
          <a:bodyPr/>
          <a:lstStyle/>
          <a:p>
            <a:pPr marL="0" indent="0">
              <a:buNone/>
            </a:pPr>
            <a:r>
              <a:rPr lang="en-US" b="1" dirty="0" smtClean="0"/>
              <a:t>Low Territoriality</a:t>
            </a:r>
            <a:endParaRPr lang="en-US" b="1" dirty="0"/>
          </a:p>
          <a:p>
            <a:r>
              <a:rPr lang="en-US" sz="1800" dirty="0" smtClean="0"/>
              <a:t>People </a:t>
            </a:r>
            <a:r>
              <a:rPr lang="en-US" sz="1800" dirty="0"/>
              <a:t>with lower territoriality have less ownership of </a:t>
            </a:r>
            <a:r>
              <a:rPr lang="en-US" sz="1800" dirty="0" smtClean="0"/>
              <a:t>space and </a:t>
            </a:r>
            <a:r>
              <a:rPr lang="en-US" sz="1800" dirty="0"/>
              <a:t>boundaries are less important to them. They will </a:t>
            </a:r>
            <a:r>
              <a:rPr lang="en-US" sz="1800" dirty="0" smtClean="0"/>
              <a:t>share territory </a:t>
            </a:r>
            <a:r>
              <a:rPr lang="en-US" sz="1800" dirty="0"/>
              <a:t>and ownership with little </a:t>
            </a:r>
            <a:r>
              <a:rPr lang="en-US" sz="1800" dirty="0" smtClean="0"/>
              <a:t>thought. They </a:t>
            </a:r>
            <a:r>
              <a:rPr lang="en-US" sz="1800" dirty="0"/>
              <a:t>also have less concern for material ownership and </a:t>
            </a:r>
            <a:r>
              <a:rPr lang="en-US" sz="1800" dirty="0" smtClean="0"/>
              <a:t>their sense </a:t>
            </a:r>
            <a:r>
              <a:rPr lang="en-US" sz="1800" dirty="0"/>
              <a:t>of 'stealing' is less developed (this is more </a:t>
            </a:r>
            <a:r>
              <a:rPr lang="en-US" sz="1800" dirty="0" smtClean="0"/>
              <a:t>important for </a:t>
            </a:r>
            <a:r>
              <a:rPr lang="en-US" sz="1800" dirty="0"/>
              <a:t>highly territorial people).</a:t>
            </a:r>
          </a:p>
          <a:p>
            <a:r>
              <a:rPr lang="en-US" sz="1800" dirty="0"/>
              <a:t>People with low territoriality tend also to be high context.</a:t>
            </a:r>
          </a:p>
          <a:p>
            <a:pPr marL="0" indent="0">
              <a:buNone/>
            </a:pPr>
            <a:r>
              <a:rPr lang="en-US" b="1" dirty="0"/>
              <a:t>Contrasting</a:t>
            </a:r>
          </a:p>
          <a:p>
            <a:r>
              <a:rPr lang="en-US" sz="1800" dirty="0"/>
              <a:t>Australian Aboriginal people will say that they belong to </a:t>
            </a:r>
            <a:r>
              <a:rPr lang="en-US" sz="1800" dirty="0" smtClean="0"/>
              <a:t>the land </a:t>
            </a:r>
            <a:r>
              <a:rPr lang="en-US" sz="1800" dirty="0"/>
              <a:t>rather than the other way around. Before we scotch this</a:t>
            </a:r>
            <a:r>
              <a:rPr lang="en-US" sz="1800" dirty="0" smtClean="0"/>
              <a:t>, we </a:t>
            </a:r>
            <a:r>
              <a:rPr lang="en-US" sz="1800" dirty="0"/>
              <a:t>should remember that they have thrived in </a:t>
            </a:r>
            <a:r>
              <a:rPr lang="en-US" sz="1800" dirty="0" smtClean="0"/>
              <a:t>harsh conditions </a:t>
            </a:r>
            <a:r>
              <a:rPr lang="en-US" sz="1800" dirty="0"/>
              <a:t>for thousands of years. </a:t>
            </a:r>
            <a:r>
              <a:rPr lang="en-US" sz="1800" dirty="0" smtClean="0"/>
              <a:t> </a:t>
            </a:r>
          </a:p>
          <a:p>
            <a:endParaRPr lang="en-US" sz="1800"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90</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03694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98475" y="484188"/>
            <a:ext cx="7556500" cy="582612"/>
          </a:xfrm>
        </p:spPr>
        <p:txBody>
          <a:bodyPr/>
          <a:lstStyle/>
          <a:p>
            <a:pPr algn="ctr"/>
            <a:r>
              <a:rPr lang="en-US" dirty="0" smtClean="0"/>
              <a:t>Space</a:t>
            </a:r>
            <a:endParaRPr lang="en-US" dirty="0"/>
          </a:p>
        </p:txBody>
      </p:sp>
      <p:sp>
        <p:nvSpPr>
          <p:cNvPr id="8" name="Content Placeholder 7"/>
          <p:cNvSpPr>
            <a:spLocks noGrp="1"/>
          </p:cNvSpPr>
          <p:nvPr>
            <p:ph idx="1"/>
          </p:nvPr>
        </p:nvSpPr>
        <p:spPr>
          <a:xfrm>
            <a:off x="498475" y="1219200"/>
            <a:ext cx="7556500" cy="4906963"/>
          </a:xfrm>
        </p:spPr>
        <p:txBody>
          <a:bodyPr/>
          <a:lstStyle/>
          <a:p>
            <a:pPr marL="0" indent="0">
              <a:buNone/>
            </a:pPr>
            <a:r>
              <a:rPr lang="en-US" b="1" dirty="0" smtClean="0"/>
              <a:t>Low Territoriality</a:t>
            </a:r>
            <a:endParaRPr lang="en-US" b="1" dirty="0"/>
          </a:p>
          <a:p>
            <a:r>
              <a:rPr lang="en-US" sz="1800" dirty="0"/>
              <a:t>Western society, on the other hand has shown much barbarity over ownership </a:t>
            </a:r>
            <a:r>
              <a:rPr lang="en-US" sz="1800" dirty="0" smtClean="0"/>
              <a:t>of land</a:t>
            </a:r>
            <a:r>
              <a:rPr lang="en-US" sz="1800" dirty="0"/>
              <a:t>.</a:t>
            </a:r>
          </a:p>
          <a:p>
            <a:pPr marL="0" indent="0">
              <a:buNone/>
            </a:pPr>
            <a:r>
              <a:rPr lang="en-US" sz="1800" b="1" dirty="0"/>
              <a:t>So what?</a:t>
            </a:r>
          </a:p>
          <a:p>
            <a:r>
              <a:rPr lang="en-US" sz="1800" dirty="0"/>
              <a:t>When working across cultures, pay attention to high and </a:t>
            </a:r>
            <a:r>
              <a:rPr lang="en-US" sz="1800" dirty="0" smtClean="0"/>
              <a:t>low Hall's </a:t>
            </a:r>
            <a:r>
              <a:rPr lang="en-US" sz="1800" dirty="0"/>
              <a:t>cultural factors </a:t>
            </a:r>
            <a:r>
              <a:rPr lang="en-US" sz="1800" dirty="0" smtClean="0"/>
              <a:t>cultures </a:t>
            </a:r>
            <a:r>
              <a:rPr lang="en-US" sz="1800" dirty="0"/>
              <a:t>through the actions of </a:t>
            </a:r>
            <a:r>
              <a:rPr lang="en-US" sz="1800" dirty="0" smtClean="0"/>
              <a:t>others. For </a:t>
            </a:r>
            <a:r>
              <a:rPr lang="en-US" sz="1800" dirty="0"/>
              <a:t>example if </a:t>
            </a:r>
            <a:r>
              <a:rPr lang="en-US" sz="1800" dirty="0" smtClean="0"/>
              <a:t>people are </a:t>
            </a:r>
            <a:r>
              <a:rPr lang="en-US" sz="1800" dirty="0"/>
              <a:t>late for meetings it may be because they are polychronic</a:t>
            </a:r>
            <a:r>
              <a:rPr lang="en-US" sz="1800" dirty="0" smtClean="0"/>
              <a:t>, not </a:t>
            </a:r>
            <a:r>
              <a:rPr lang="en-US" sz="1800" dirty="0"/>
              <a:t>because they are disrespectful or lazy.</a:t>
            </a:r>
          </a:p>
          <a:p>
            <a:r>
              <a:rPr lang="en-US" sz="1800" dirty="0" smtClean="0"/>
              <a:t>When </a:t>
            </a:r>
            <a:r>
              <a:rPr lang="en-US" sz="1800" dirty="0"/>
              <a:t>you understand the personal, national or </a:t>
            </a:r>
            <a:r>
              <a:rPr lang="en-US" sz="1800" dirty="0" smtClean="0"/>
              <a:t>organizational culture</a:t>
            </a:r>
            <a:r>
              <a:rPr lang="en-US" sz="1800" dirty="0"/>
              <a:t>, then you can seek to align with them and hence </a:t>
            </a:r>
            <a:r>
              <a:rPr lang="en-US" sz="1800" dirty="0" smtClean="0"/>
              <a:t>gain greater </a:t>
            </a:r>
            <a:r>
              <a:rPr lang="en-US" sz="1800" dirty="0"/>
              <a:t>influence.</a:t>
            </a: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88146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735012"/>
          </a:xfrm>
        </p:spPr>
        <p:txBody>
          <a:bodyPr/>
          <a:lstStyle/>
          <a:p>
            <a:pPr algn="ctr"/>
            <a:r>
              <a:rPr lang="en-US" dirty="0" smtClean="0"/>
              <a:t>Low vs. High Context Cultures</a:t>
            </a:r>
            <a:endParaRPr lang="en-US" dirty="0"/>
          </a:p>
        </p:txBody>
      </p:sp>
      <p:sp>
        <p:nvSpPr>
          <p:cNvPr id="3" name="Content Placeholder 2"/>
          <p:cNvSpPr>
            <a:spLocks noGrp="1"/>
          </p:cNvSpPr>
          <p:nvPr>
            <p:ph idx="1"/>
          </p:nvPr>
        </p:nvSpPr>
        <p:spPr>
          <a:xfrm>
            <a:off x="498475" y="1371600"/>
            <a:ext cx="7556500" cy="4953000"/>
          </a:xfrm>
        </p:spPr>
        <p:txBody>
          <a:bodyPr/>
          <a:lstStyle/>
          <a:p>
            <a:r>
              <a:rPr lang="en-US" dirty="0" smtClean="0"/>
              <a:t>In High Context Cultures (like Japanese, Arabic and Persian Cultures) the words themselves are not as important as the context in which they are said, which may include who is saying them, who else is present, what emotions are displayed, where the words are being spoken.</a:t>
            </a:r>
          </a:p>
          <a:p>
            <a:r>
              <a:rPr lang="en-US" dirty="0" smtClean="0"/>
              <a:t>In a High Context Culture, the same words may mean very different things depending on the context in which they are spoken.</a:t>
            </a:r>
          </a:p>
          <a:p>
            <a:r>
              <a:rPr lang="en-US" dirty="0" smtClean="0"/>
              <a:t>Americans are more Low Context than  High – this is why we have so many lawyers – because we feel the words themselves must be precise.</a:t>
            </a:r>
          </a:p>
          <a:p>
            <a:r>
              <a:rPr lang="en-US" dirty="0" smtClean="0"/>
              <a:t>The saying “a man is only as good as his word” is a Low Context philosophy.</a:t>
            </a:r>
          </a:p>
          <a:p>
            <a:endParaRPr lang="en-US" dirty="0"/>
          </a:p>
        </p:txBody>
      </p:sp>
      <p:sp>
        <p:nvSpPr>
          <p:cNvPr id="4" name="Footer Placeholder 3"/>
          <p:cNvSpPr>
            <a:spLocks noGrp="1"/>
          </p:cNvSpPr>
          <p:nvPr>
            <p:ph type="ftr" sz="quarter" idx="11"/>
          </p:nvPr>
        </p:nvSpPr>
        <p:spPr/>
        <p:txBody>
          <a:bodyPr/>
          <a:lstStyle/>
          <a:p>
            <a:pPr>
              <a:defRPr/>
            </a:pPr>
            <a:r>
              <a:rPr lang="en-US" dirty="0" smtClean="0"/>
              <a:t>© 2014 MJ Rymniak BDxInterFace LLC</a:t>
            </a:r>
            <a:endParaRPr lang="en-US" dirty="0"/>
          </a:p>
        </p:txBody>
      </p:sp>
      <p:sp>
        <p:nvSpPr>
          <p:cNvPr id="5" name="Slide Number Placeholder 4"/>
          <p:cNvSpPr>
            <a:spLocks noGrp="1"/>
          </p:cNvSpPr>
          <p:nvPr>
            <p:ph type="sldNum" sz="quarter" idx="12"/>
          </p:nvPr>
        </p:nvSpPr>
        <p:spPr/>
        <p:txBody>
          <a:bodyPr/>
          <a:lstStyle/>
          <a:p>
            <a:pPr>
              <a:defRPr/>
            </a:pPr>
            <a:fld id="{D20CAB1F-7F38-B848-9181-A1B436DEFC4A}" type="slidenum">
              <a:rPr lang="en-US" smtClean="0"/>
              <a:pPr>
                <a:defRPr/>
              </a:pPr>
              <a:t>92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40801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582612"/>
          </a:xfrm>
        </p:spPr>
        <p:txBody>
          <a:bodyPr/>
          <a:lstStyle/>
          <a:p>
            <a:pPr algn="ctr"/>
            <a:r>
              <a:rPr lang="en-US" sz="2800" dirty="0" smtClean="0"/>
              <a:t>The Hall Model</a:t>
            </a:r>
            <a:endParaRPr lang="en-US" sz="2800" dirty="0"/>
          </a:p>
        </p:txBody>
      </p:sp>
      <p:sp>
        <p:nvSpPr>
          <p:cNvPr id="5" name="Content Placeholder 4"/>
          <p:cNvSpPr>
            <a:spLocks noGrp="1"/>
          </p:cNvSpPr>
          <p:nvPr>
            <p:ph sz="half" idx="1"/>
          </p:nvPr>
        </p:nvSpPr>
        <p:spPr>
          <a:xfrm>
            <a:off x="498518" y="1143000"/>
            <a:ext cx="3657600" cy="4983163"/>
          </a:xfrm>
        </p:spPr>
        <p:txBody>
          <a:bodyPr/>
          <a:lstStyle/>
          <a:p>
            <a:pPr marL="0" indent="0" algn="ctr">
              <a:buNone/>
            </a:pPr>
            <a:r>
              <a:rPr lang="en-US" b="1" dirty="0" smtClean="0">
                <a:solidFill>
                  <a:srgbClr val="FF0000"/>
                </a:solidFill>
              </a:rPr>
              <a:t>High Context</a:t>
            </a:r>
          </a:p>
          <a:p>
            <a:pPr marL="0" indent="0" algn="ctr">
              <a:buNone/>
            </a:pPr>
            <a:r>
              <a:rPr lang="en-US" b="1" dirty="0" smtClean="0">
                <a:solidFill>
                  <a:schemeClr val="tx1"/>
                </a:solidFill>
              </a:rPr>
              <a:t>Japanese</a:t>
            </a:r>
          </a:p>
          <a:p>
            <a:pPr marL="0" indent="0" algn="ctr">
              <a:buNone/>
            </a:pPr>
            <a:r>
              <a:rPr lang="en-US" b="1" dirty="0" smtClean="0">
                <a:solidFill>
                  <a:schemeClr val="tx1"/>
                </a:solidFill>
              </a:rPr>
              <a:t>Chinese</a:t>
            </a:r>
          </a:p>
          <a:p>
            <a:pPr marL="0" indent="0" algn="ctr">
              <a:buNone/>
            </a:pPr>
            <a:r>
              <a:rPr lang="en-US" b="1" dirty="0" smtClean="0">
                <a:solidFill>
                  <a:schemeClr val="tx1"/>
                </a:solidFill>
              </a:rPr>
              <a:t>Arab</a:t>
            </a:r>
          </a:p>
          <a:p>
            <a:pPr marL="0" indent="0" algn="ctr">
              <a:buNone/>
            </a:pPr>
            <a:r>
              <a:rPr lang="en-US" b="1" dirty="0" smtClean="0">
                <a:solidFill>
                  <a:schemeClr val="tx1"/>
                </a:solidFill>
              </a:rPr>
              <a:t>Greek</a:t>
            </a:r>
          </a:p>
          <a:p>
            <a:pPr marL="0" indent="0" algn="ctr">
              <a:buNone/>
            </a:pPr>
            <a:r>
              <a:rPr lang="en-US" b="1" dirty="0" smtClean="0">
                <a:solidFill>
                  <a:schemeClr val="tx1"/>
                </a:solidFill>
              </a:rPr>
              <a:t>Mexican</a:t>
            </a:r>
          </a:p>
          <a:p>
            <a:pPr marL="0" indent="0" algn="ctr">
              <a:buNone/>
            </a:pPr>
            <a:r>
              <a:rPr lang="en-US" b="1" dirty="0" smtClean="0">
                <a:solidFill>
                  <a:schemeClr val="tx1"/>
                </a:solidFill>
              </a:rPr>
              <a:t>Spanish</a:t>
            </a:r>
          </a:p>
          <a:p>
            <a:pPr marL="0" indent="0" algn="ctr">
              <a:buNone/>
            </a:pPr>
            <a:r>
              <a:rPr lang="en-US" b="1" dirty="0" smtClean="0">
                <a:solidFill>
                  <a:schemeClr val="tx1"/>
                </a:solidFill>
              </a:rPr>
              <a:t>Italian</a:t>
            </a:r>
          </a:p>
          <a:p>
            <a:pPr marL="0" indent="0" algn="ctr">
              <a:buNone/>
            </a:pPr>
            <a:r>
              <a:rPr lang="en-US" b="1" dirty="0" smtClean="0">
                <a:solidFill>
                  <a:schemeClr val="tx1"/>
                </a:solidFill>
              </a:rPr>
              <a:t>French</a:t>
            </a:r>
          </a:p>
          <a:p>
            <a:pPr marL="0" indent="0" algn="ctr">
              <a:buNone/>
            </a:pPr>
            <a:endParaRPr lang="en-US" b="1" dirty="0">
              <a:solidFill>
                <a:schemeClr val="tx1"/>
              </a:solidFill>
            </a:endParaRPr>
          </a:p>
        </p:txBody>
      </p:sp>
      <p:sp>
        <p:nvSpPr>
          <p:cNvPr id="6" name="Content Placeholder 5"/>
          <p:cNvSpPr>
            <a:spLocks noGrp="1"/>
          </p:cNvSpPr>
          <p:nvPr>
            <p:ph sz="half" idx="2"/>
          </p:nvPr>
        </p:nvSpPr>
        <p:spPr>
          <a:xfrm>
            <a:off x="4399878" y="1219200"/>
            <a:ext cx="3657600" cy="4906963"/>
          </a:xfrm>
        </p:spPr>
        <p:txBody>
          <a:bodyPr/>
          <a:lstStyle/>
          <a:p>
            <a:pPr marL="0" indent="0" algn="ctr">
              <a:buNone/>
            </a:pPr>
            <a:r>
              <a:rPr lang="en-US" b="1" dirty="0" smtClean="0">
                <a:solidFill>
                  <a:schemeClr val="tx1"/>
                </a:solidFill>
              </a:rPr>
              <a:t>French Canadian</a:t>
            </a:r>
          </a:p>
          <a:p>
            <a:pPr marL="0" indent="0" algn="ctr">
              <a:buNone/>
            </a:pPr>
            <a:r>
              <a:rPr lang="en-US" b="1" dirty="0" smtClean="0">
                <a:solidFill>
                  <a:schemeClr val="tx1"/>
                </a:solidFill>
              </a:rPr>
              <a:t>English</a:t>
            </a:r>
          </a:p>
          <a:p>
            <a:pPr marL="0" indent="0" algn="ctr">
              <a:buNone/>
            </a:pPr>
            <a:r>
              <a:rPr lang="en-US" b="1" dirty="0" smtClean="0">
                <a:solidFill>
                  <a:schemeClr val="tx1"/>
                </a:solidFill>
              </a:rPr>
              <a:t>English Canadian</a:t>
            </a:r>
          </a:p>
          <a:p>
            <a:pPr marL="0" indent="0" algn="ctr">
              <a:buNone/>
            </a:pPr>
            <a:r>
              <a:rPr lang="en-US" b="1" dirty="0" smtClean="0">
                <a:solidFill>
                  <a:schemeClr val="tx1"/>
                </a:solidFill>
              </a:rPr>
              <a:t>American (USA)</a:t>
            </a:r>
          </a:p>
          <a:p>
            <a:pPr marL="0" indent="0" algn="ctr">
              <a:buNone/>
            </a:pPr>
            <a:r>
              <a:rPr lang="en-US" b="1" dirty="0" smtClean="0">
                <a:solidFill>
                  <a:schemeClr val="tx1"/>
                </a:solidFill>
              </a:rPr>
              <a:t>Scandinavian</a:t>
            </a:r>
          </a:p>
          <a:p>
            <a:pPr marL="0" indent="0" algn="ctr">
              <a:buNone/>
            </a:pPr>
            <a:r>
              <a:rPr lang="en-US" b="1" dirty="0" smtClean="0">
                <a:solidFill>
                  <a:schemeClr val="tx1"/>
                </a:solidFill>
              </a:rPr>
              <a:t>German</a:t>
            </a:r>
          </a:p>
          <a:p>
            <a:pPr marL="0" indent="0" algn="ctr">
              <a:buNone/>
            </a:pPr>
            <a:r>
              <a:rPr lang="en-US" b="1" dirty="0" smtClean="0">
                <a:solidFill>
                  <a:schemeClr val="tx1"/>
                </a:solidFill>
              </a:rPr>
              <a:t>Dutch</a:t>
            </a:r>
          </a:p>
          <a:p>
            <a:pPr marL="0" indent="0" algn="ctr">
              <a:buNone/>
            </a:pPr>
            <a:r>
              <a:rPr lang="en-US" b="1" dirty="0" smtClean="0">
                <a:solidFill>
                  <a:schemeClr val="tx1"/>
                </a:solidFill>
              </a:rPr>
              <a:t>German Swiss</a:t>
            </a:r>
          </a:p>
          <a:p>
            <a:pPr marL="0" indent="0" algn="ctr">
              <a:buNone/>
            </a:pPr>
            <a:r>
              <a:rPr lang="en-US" b="1" dirty="0" smtClean="0">
                <a:solidFill>
                  <a:srgbClr val="FF0000"/>
                </a:solidFill>
              </a:rPr>
              <a:t>Low Context</a:t>
            </a:r>
          </a:p>
          <a:p>
            <a:pPr marL="0" indent="0">
              <a:buNone/>
            </a:pPr>
            <a:endParaRPr lang="en-US" b="1" dirty="0" smtClean="0">
              <a:solidFill>
                <a:schemeClr val="tx1"/>
              </a:solidFill>
            </a:endParaRPr>
          </a:p>
          <a:p>
            <a:pPr marL="0" indent="0">
              <a:buNone/>
            </a:pPr>
            <a:endParaRPr lang="en-US" b="1" dirty="0">
              <a:solidFill>
                <a:schemeClr val="tx1"/>
              </a:solidFill>
            </a:endParaRPr>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0646CAB1-9686-F240-9514-50167547E8F5}" type="slidenum">
              <a:rPr lang="en-US" smtClean="0"/>
              <a:pPr>
                <a:defRPr/>
              </a:pPr>
              <a:t>93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81829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lgn="ctr"/>
            <a:r>
              <a:rPr lang="en-US" dirty="0"/>
              <a:t>Kohl</a:t>
            </a:r>
            <a:r>
              <a:rPr lang="ja-JP" altLang="en-US">
                <a:latin typeface="Arial"/>
              </a:rPr>
              <a:t>’</a:t>
            </a:r>
            <a:r>
              <a:rPr lang="en-US" dirty="0"/>
              <a:t>s Model</a:t>
            </a:r>
          </a:p>
        </p:txBody>
      </p:sp>
      <p:sp>
        <p:nvSpPr>
          <p:cNvPr id="186371" name="Rectangle 3"/>
          <p:cNvSpPr>
            <a:spLocks noGrp="1" noChangeArrowheads="1"/>
          </p:cNvSpPr>
          <p:nvPr>
            <p:ph type="body" idx="1"/>
          </p:nvPr>
        </p:nvSpPr>
        <p:spPr>
          <a:xfrm>
            <a:off x="1143000" y="1219200"/>
            <a:ext cx="3200400" cy="5105400"/>
          </a:xfrm>
        </p:spPr>
        <p:txBody>
          <a:bodyPr/>
          <a:lstStyle/>
          <a:p>
            <a:pPr algn="ctr">
              <a:buFontTx/>
              <a:buNone/>
            </a:pPr>
            <a:r>
              <a:rPr lang="en-US" dirty="0"/>
              <a:t>	</a:t>
            </a:r>
            <a:endParaRPr lang="en-US" dirty="0" smtClean="0"/>
          </a:p>
          <a:p>
            <a:pPr algn="ctr">
              <a:buFontTx/>
              <a:buNone/>
            </a:pPr>
            <a:r>
              <a:rPr lang="en-US" b="1" dirty="0" smtClean="0"/>
              <a:t>American </a:t>
            </a:r>
            <a:r>
              <a:rPr lang="en-US" b="1" dirty="0"/>
              <a:t>Values</a:t>
            </a:r>
          </a:p>
          <a:p>
            <a:pPr>
              <a:buFontTx/>
              <a:buNone/>
            </a:pPr>
            <a:endParaRPr lang="en-US" b="1" dirty="0"/>
          </a:p>
          <a:p>
            <a:pPr>
              <a:buFontTx/>
              <a:buNone/>
            </a:pPr>
            <a:endParaRPr lang="en-US" b="1" dirty="0"/>
          </a:p>
          <a:p>
            <a:pPr>
              <a:buFontTx/>
              <a:buNone/>
            </a:pPr>
            <a:endParaRPr lang="en-US" b="1" dirty="0"/>
          </a:p>
          <a:p>
            <a:pPr>
              <a:buFontTx/>
              <a:buNone/>
            </a:pPr>
            <a:r>
              <a:rPr lang="en-US" b="1" dirty="0"/>
              <a:t> </a:t>
            </a:r>
          </a:p>
          <a:p>
            <a:pPr>
              <a:buFontTx/>
              <a:buNone/>
            </a:pPr>
            <a:endParaRPr lang="en-US" b="1" dirty="0" smtClean="0"/>
          </a:p>
          <a:p>
            <a:pPr algn="ctr">
              <a:buFontTx/>
              <a:buNone/>
            </a:pPr>
            <a:r>
              <a:rPr lang="en-US" b="1" dirty="0" smtClean="0"/>
              <a:t>Other </a:t>
            </a:r>
            <a:r>
              <a:rPr lang="en-US" b="1" dirty="0"/>
              <a:t>Values</a:t>
            </a:r>
          </a:p>
        </p:txBody>
      </p:sp>
      <p:pic>
        <p:nvPicPr>
          <p:cNvPr id="18637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1371600"/>
            <a:ext cx="2895600" cy="4648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86373" name="Line 5"/>
          <p:cNvSpPr>
            <a:spLocks noChangeShapeType="1"/>
          </p:cNvSpPr>
          <p:nvPr/>
        </p:nvSpPr>
        <p:spPr bwMode="auto">
          <a:xfrm>
            <a:off x="2743200" y="2438400"/>
            <a:ext cx="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94</a:t>
            </a:fld>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98475" y="484188"/>
            <a:ext cx="7556500" cy="658812"/>
          </a:xfrm>
        </p:spPr>
        <p:txBody>
          <a:bodyPr/>
          <a:lstStyle/>
          <a:p>
            <a:pPr algn="ctr"/>
            <a:r>
              <a:rPr lang="en-US" sz="3200" dirty="0"/>
              <a:t>US Values vs. Other Country’s Values</a:t>
            </a:r>
          </a:p>
        </p:txBody>
      </p:sp>
      <p:sp>
        <p:nvSpPr>
          <p:cNvPr id="6" name="Content Placeholder 5"/>
          <p:cNvSpPr>
            <a:spLocks noGrp="1"/>
          </p:cNvSpPr>
          <p:nvPr>
            <p:ph idx="1"/>
          </p:nvPr>
        </p:nvSpPr>
        <p:spPr>
          <a:xfrm>
            <a:off x="498475" y="1219200"/>
            <a:ext cx="7556500" cy="4906963"/>
          </a:xfrm>
        </p:spPr>
        <p:txBody>
          <a:bodyPr/>
          <a:lstStyle/>
          <a:p>
            <a:r>
              <a:rPr lang="en-US" sz="1800" dirty="0" smtClean="0"/>
              <a:t>Robert Kohl’s Model attempts to explain the basic values of mainstream Americans  by placing them on a continuum of what he calls “Other Country’s” values.</a:t>
            </a:r>
          </a:p>
          <a:p>
            <a:r>
              <a:rPr lang="en-US" sz="1800" dirty="0" smtClean="0"/>
              <a:t>Foreign visitors or immigrants new to the USA </a:t>
            </a:r>
            <a:r>
              <a:rPr lang="en-US" sz="1800" dirty="0"/>
              <a:t>a</a:t>
            </a:r>
            <a:r>
              <a:rPr lang="en-US" sz="1800" dirty="0" smtClean="0"/>
              <a:t>re often surprised at how Americans often seem to neglect to  build relationships before doing business with someone.</a:t>
            </a:r>
          </a:p>
          <a:p>
            <a:r>
              <a:rPr lang="en-US" sz="1800" dirty="0" smtClean="0"/>
              <a:t>Americans seem to jump right in and make quick decisions rather than spending time talking small </a:t>
            </a:r>
            <a:r>
              <a:rPr lang="en-US" sz="1800" dirty="0"/>
              <a:t>t</a:t>
            </a:r>
            <a:r>
              <a:rPr lang="en-US" sz="1800" dirty="0" smtClean="0"/>
              <a:t>alk to get to know the other person.  This is because mainstream Americans have a need to control time.</a:t>
            </a:r>
          </a:p>
          <a:p>
            <a:r>
              <a:rPr lang="en-US" sz="1800" dirty="0" smtClean="0"/>
              <a:t>This is sometimes done at the expense of building the relationship in order to keep on schedule.  This is a very simple model and it deals in bell-shaped curve generalities., so one must be careful not to fall into the trap of developing stereotypes from these.</a:t>
            </a:r>
          </a:p>
          <a:p>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01184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11794206"/>
              </p:ext>
            </p:extLst>
          </p:nvPr>
        </p:nvGraphicFramePr>
        <p:xfrm>
          <a:off x="1524000" y="152400"/>
          <a:ext cx="6096000" cy="6115231"/>
        </p:xfrm>
        <a:graphic>
          <a:graphicData uri="http://schemas.openxmlformats.org/drawingml/2006/table">
            <a:tbl>
              <a:tblPr firstRow="1" bandRow="1">
                <a:tableStyleId>{5C22544A-7EE6-4342-B048-85BDC9FD1C3A}</a:tableStyleId>
              </a:tblPr>
              <a:tblGrid>
                <a:gridCol w="3048000"/>
                <a:gridCol w="3048000"/>
              </a:tblGrid>
              <a:tr h="380999">
                <a:tc>
                  <a:txBody>
                    <a:bodyPr/>
                    <a:lstStyle/>
                    <a:p>
                      <a:pPr algn="ctr"/>
                      <a:r>
                        <a:rPr lang="en-US" sz="1400" dirty="0" smtClean="0"/>
                        <a:t>US Values</a:t>
                      </a:r>
                      <a:endParaRPr lang="en-US" sz="1400" dirty="0"/>
                    </a:p>
                  </a:txBody>
                  <a:tcPr/>
                </a:tc>
                <a:tc>
                  <a:txBody>
                    <a:bodyPr/>
                    <a:lstStyle/>
                    <a:p>
                      <a:pPr algn="ctr"/>
                      <a:r>
                        <a:rPr lang="en-US" sz="1400" dirty="0" smtClean="0"/>
                        <a:t>Some Other Country’s Values</a:t>
                      </a:r>
                      <a:endParaRPr lang="en-US" sz="1400" dirty="0"/>
                    </a:p>
                  </a:txBody>
                  <a:tcPr/>
                </a:tc>
              </a:tr>
              <a:tr h="427083">
                <a:tc>
                  <a:txBody>
                    <a:bodyPr/>
                    <a:lstStyle/>
                    <a:p>
                      <a:r>
                        <a:rPr lang="en-US" sz="1400" dirty="0" smtClean="0">
                          <a:solidFill>
                            <a:schemeClr val="tx1"/>
                          </a:solidFill>
                        </a:rPr>
                        <a:t>Personal Control over the Environment/Responsibility</a:t>
                      </a:r>
                      <a:endParaRPr lang="en-US" sz="1400" dirty="0">
                        <a:solidFill>
                          <a:schemeClr val="tx1"/>
                        </a:solidFill>
                      </a:endParaRPr>
                    </a:p>
                  </a:txBody>
                  <a:tcPr/>
                </a:tc>
                <a:tc>
                  <a:txBody>
                    <a:bodyPr/>
                    <a:lstStyle/>
                    <a:p>
                      <a:r>
                        <a:rPr lang="en-US" sz="1400" dirty="0" smtClean="0"/>
                        <a:t>Fate/Destiny</a:t>
                      </a:r>
                      <a:endParaRPr lang="en-US" sz="1400" dirty="0"/>
                    </a:p>
                  </a:txBody>
                  <a:tcPr/>
                </a:tc>
              </a:tr>
              <a:tr h="427083">
                <a:tc>
                  <a:txBody>
                    <a:bodyPr/>
                    <a:lstStyle/>
                    <a:p>
                      <a:r>
                        <a:rPr lang="en-US" sz="1400" dirty="0" smtClean="0"/>
                        <a:t>Change seen as natural and positive</a:t>
                      </a:r>
                      <a:endParaRPr lang="en-US" sz="1400" dirty="0"/>
                    </a:p>
                  </a:txBody>
                  <a:tcPr/>
                </a:tc>
                <a:tc>
                  <a:txBody>
                    <a:bodyPr/>
                    <a:lstStyle/>
                    <a:p>
                      <a:r>
                        <a:rPr lang="en-US" sz="1400" dirty="0" smtClean="0"/>
                        <a:t>Stability/Tradition/Continuity</a:t>
                      </a:r>
                      <a:endParaRPr lang="en-US" sz="1400" dirty="0"/>
                    </a:p>
                  </a:txBody>
                  <a:tcPr/>
                </a:tc>
              </a:tr>
              <a:tr h="427083">
                <a:tc>
                  <a:txBody>
                    <a:bodyPr/>
                    <a:lstStyle/>
                    <a:p>
                      <a:r>
                        <a:rPr lang="en-US" sz="1400" dirty="0" smtClean="0"/>
                        <a:t>Time and its Control</a:t>
                      </a:r>
                      <a:endParaRPr lang="en-US" sz="1400" dirty="0"/>
                    </a:p>
                  </a:txBody>
                  <a:tcPr/>
                </a:tc>
                <a:tc>
                  <a:txBody>
                    <a:bodyPr/>
                    <a:lstStyle/>
                    <a:p>
                      <a:r>
                        <a:rPr lang="en-US" sz="1400" dirty="0" smtClean="0"/>
                        <a:t>Human Interaction</a:t>
                      </a:r>
                      <a:endParaRPr lang="en-US" sz="1400" dirty="0"/>
                    </a:p>
                  </a:txBody>
                  <a:tcPr/>
                </a:tc>
              </a:tr>
              <a:tr h="427083">
                <a:tc>
                  <a:txBody>
                    <a:bodyPr/>
                    <a:lstStyle/>
                    <a:p>
                      <a:r>
                        <a:rPr lang="en-US" sz="1400" dirty="0" smtClean="0"/>
                        <a:t>Equality/Fairness</a:t>
                      </a:r>
                      <a:endParaRPr lang="en-US" sz="1400" dirty="0"/>
                    </a:p>
                  </a:txBody>
                  <a:tcPr/>
                </a:tc>
                <a:tc>
                  <a:txBody>
                    <a:bodyPr/>
                    <a:lstStyle/>
                    <a:p>
                      <a:r>
                        <a:rPr lang="en-US" sz="1400" dirty="0" smtClean="0"/>
                        <a:t>Hierarch/Rank/Status</a:t>
                      </a:r>
                      <a:endParaRPr lang="en-US" sz="1400" dirty="0"/>
                    </a:p>
                  </a:txBody>
                  <a:tcPr/>
                </a:tc>
              </a:tr>
              <a:tr h="427083">
                <a:tc>
                  <a:txBody>
                    <a:bodyPr/>
                    <a:lstStyle/>
                    <a:p>
                      <a:r>
                        <a:rPr lang="en-US" sz="1400" dirty="0" smtClean="0"/>
                        <a:t>Individualism/Independence</a:t>
                      </a:r>
                      <a:endParaRPr lang="en-US" sz="1400" dirty="0"/>
                    </a:p>
                  </a:txBody>
                  <a:tcPr/>
                </a:tc>
                <a:tc>
                  <a:txBody>
                    <a:bodyPr/>
                    <a:lstStyle/>
                    <a:p>
                      <a:r>
                        <a:rPr lang="en-US" sz="1400" dirty="0" smtClean="0"/>
                        <a:t>Group’s Welfare/Dependence</a:t>
                      </a:r>
                      <a:endParaRPr lang="en-US" sz="1400" dirty="0"/>
                    </a:p>
                  </a:txBody>
                  <a:tcPr/>
                </a:tc>
              </a:tr>
              <a:tr h="427083">
                <a:tc>
                  <a:txBody>
                    <a:bodyPr/>
                    <a:lstStyle/>
                    <a:p>
                      <a:r>
                        <a:rPr lang="en-US" sz="1400" dirty="0" smtClean="0"/>
                        <a:t>Self-Help/Initiative</a:t>
                      </a:r>
                      <a:endParaRPr lang="en-US" sz="1400" dirty="0"/>
                    </a:p>
                  </a:txBody>
                  <a:tcPr/>
                </a:tc>
                <a:tc>
                  <a:txBody>
                    <a:bodyPr/>
                    <a:lstStyle/>
                    <a:p>
                      <a:r>
                        <a:rPr lang="en-US" sz="1400" dirty="0" smtClean="0"/>
                        <a:t>Birthright Inheritance</a:t>
                      </a:r>
                      <a:endParaRPr lang="en-US" sz="1400" dirty="0"/>
                    </a:p>
                  </a:txBody>
                  <a:tcPr/>
                </a:tc>
              </a:tr>
              <a:tr h="427083">
                <a:tc>
                  <a:txBody>
                    <a:bodyPr/>
                    <a:lstStyle/>
                    <a:p>
                      <a:r>
                        <a:rPr lang="en-US" sz="1400" dirty="0" smtClean="0"/>
                        <a:t>Competition</a:t>
                      </a:r>
                      <a:endParaRPr lang="en-US" sz="1400" dirty="0"/>
                    </a:p>
                  </a:txBody>
                  <a:tcPr/>
                </a:tc>
                <a:tc>
                  <a:txBody>
                    <a:bodyPr/>
                    <a:lstStyle/>
                    <a:p>
                      <a:r>
                        <a:rPr lang="en-US" sz="1400" dirty="0" smtClean="0"/>
                        <a:t>Cooperation</a:t>
                      </a:r>
                      <a:endParaRPr lang="en-US" sz="1400" dirty="0"/>
                    </a:p>
                  </a:txBody>
                  <a:tcPr/>
                </a:tc>
              </a:tr>
              <a:tr h="427083">
                <a:tc>
                  <a:txBody>
                    <a:bodyPr/>
                    <a:lstStyle/>
                    <a:p>
                      <a:r>
                        <a:rPr lang="en-US" sz="1400" dirty="0" smtClean="0"/>
                        <a:t>Future Orientation</a:t>
                      </a:r>
                      <a:endParaRPr lang="en-US" sz="1400" dirty="0"/>
                    </a:p>
                  </a:txBody>
                  <a:tcPr/>
                </a:tc>
                <a:tc>
                  <a:txBody>
                    <a:bodyPr/>
                    <a:lstStyle/>
                    <a:p>
                      <a:r>
                        <a:rPr lang="en-US" sz="1400" dirty="0" smtClean="0"/>
                        <a:t>Past</a:t>
                      </a:r>
                      <a:r>
                        <a:rPr lang="en-US" sz="1400" baseline="0" dirty="0" smtClean="0"/>
                        <a:t> Orientation</a:t>
                      </a:r>
                      <a:endParaRPr lang="en-US" sz="1400" dirty="0"/>
                    </a:p>
                  </a:txBody>
                  <a:tcPr/>
                </a:tc>
              </a:tr>
              <a:tr h="427083">
                <a:tc>
                  <a:txBody>
                    <a:bodyPr/>
                    <a:lstStyle/>
                    <a:p>
                      <a:r>
                        <a:rPr lang="en-US" sz="1400" dirty="0" smtClean="0"/>
                        <a:t>Action/Work Orientation</a:t>
                      </a:r>
                      <a:endParaRPr lang="en-US" sz="1400" dirty="0"/>
                    </a:p>
                  </a:txBody>
                  <a:tcPr/>
                </a:tc>
                <a:tc>
                  <a:txBody>
                    <a:bodyPr/>
                    <a:lstStyle/>
                    <a:p>
                      <a:r>
                        <a:rPr lang="en-US" sz="1400" dirty="0" smtClean="0"/>
                        <a:t>“Being” Orientation</a:t>
                      </a:r>
                      <a:endParaRPr lang="en-US" sz="1400" dirty="0"/>
                    </a:p>
                  </a:txBody>
                  <a:tcPr/>
                </a:tc>
              </a:tr>
              <a:tr h="427083">
                <a:tc>
                  <a:txBody>
                    <a:bodyPr/>
                    <a:lstStyle/>
                    <a:p>
                      <a:r>
                        <a:rPr lang="en-US" sz="1400" dirty="0" smtClean="0"/>
                        <a:t>Informality</a:t>
                      </a:r>
                      <a:endParaRPr lang="en-US" sz="1400" dirty="0"/>
                    </a:p>
                  </a:txBody>
                  <a:tcPr/>
                </a:tc>
                <a:tc>
                  <a:txBody>
                    <a:bodyPr/>
                    <a:lstStyle/>
                    <a:p>
                      <a:r>
                        <a:rPr lang="en-US" sz="1400" dirty="0" smtClean="0"/>
                        <a:t>Formality</a:t>
                      </a:r>
                      <a:endParaRPr lang="en-US" sz="1400" dirty="0"/>
                    </a:p>
                  </a:txBody>
                  <a:tcPr/>
                </a:tc>
              </a:tr>
              <a:tr h="427083">
                <a:tc>
                  <a:txBody>
                    <a:bodyPr/>
                    <a:lstStyle/>
                    <a:p>
                      <a:r>
                        <a:rPr lang="en-US" sz="1400" dirty="0" smtClean="0"/>
                        <a:t>Directness/Openness/Honesty</a:t>
                      </a:r>
                      <a:endParaRPr lang="en-US" sz="1400" dirty="0"/>
                    </a:p>
                  </a:txBody>
                  <a:tcPr/>
                </a:tc>
                <a:tc>
                  <a:txBody>
                    <a:bodyPr/>
                    <a:lstStyle/>
                    <a:p>
                      <a:r>
                        <a:rPr lang="en-US" sz="1400" dirty="0" smtClean="0"/>
                        <a:t>Indirectness/Ritual/”Face”</a:t>
                      </a:r>
                      <a:endParaRPr lang="en-US" sz="1400" dirty="0"/>
                    </a:p>
                  </a:txBody>
                  <a:tcPr/>
                </a:tc>
              </a:tr>
              <a:tr h="427083">
                <a:tc>
                  <a:txBody>
                    <a:bodyPr/>
                    <a:lstStyle/>
                    <a:p>
                      <a:r>
                        <a:rPr lang="en-US" sz="1400" dirty="0" smtClean="0"/>
                        <a:t>Practicality/Efficiency</a:t>
                      </a:r>
                      <a:endParaRPr lang="en-US" sz="1400" dirty="0"/>
                    </a:p>
                  </a:txBody>
                  <a:tcPr/>
                </a:tc>
                <a:tc>
                  <a:txBody>
                    <a:bodyPr/>
                    <a:lstStyle/>
                    <a:p>
                      <a:r>
                        <a:rPr lang="en-US" sz="1400" dirty="0" smtClean="0"/>
                        <a:t>Idealism/Theory</a:t>
                      </a:r>
                      <a:endParaRPr lang="en-US" sz="1400" dirty="0"/>
                    </a:p>
                  </a:txBody>
                  <a:tcPr/>
                </a:tc>
              </a:tr>
              <a:tr h="427083">
                <a:tc>
                  <a:txBody>
                    <a:bodyPr/>
                    <a:lstStyle/>
                    <a:p>
                      <a:r>
                        <a:rPr lang="en-US" sz="1400" dirty="0" smtClean="0"/>
                        <a:t>Materialism/Acquisitiveness</a:t>
                      </a:r>
                      <a:endParaRPr lang="en-US" sz="1400" dirty="0"/>
                    </a:p>
                  </a:txBody>
                  <a:tcPr/>
                </a:tc>
                <a:tc>
                  <a:txBody>
                    <a:bodyPr/>
                    <a:lstStyle/>
                    <a:p>
                      <a:r>
                        <a:rPr lang="en-US" sz="1400" dirty="0" smtClean="0"/>
                        <a:t>Spiritualism/Detachment</a:t>
                      </a:r>
                      <a:endParaRPr lang="en-US" sz="1400" dirty="0"/>
                    </a:p>
                  </a:txBody>
                  <a:tcPr/>
                </a:tc>
              </a:tr>
            </a:tbl>
          </a:graphicData>
        </a:graphic>
      </p:graphicFrame>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12CDFB66-EF21-CF4E-A170-F1EA039F6C64}" type="slidenum">
              <a:rPr lang="en-US" smtClean="0"/>
              <a:pPr>
                <a:defRPr/>
              </a:pPr>
              <a:t>96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079224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658812"/>
          </a:xfrm>
        </p:spPr>
        <p:txBody>
          <a:bodyPr/>
          <a:lstStyle/>
          <a:p>
            <a:r>
              <a:rPr lang="en-US" dirty="0" smtClean="0"/>
              <a:t>What Americans value:</a:t>
            </a:r>
            <a:endParaRPr lang="en-US" dirty="0"/>
          </a:p>
        </p:txBody>
      </p:sp>
      <p:sp>
        <p:nvSpPr>
          <p:cNvPr id="5" name="Content Placeholder 4"/>
          <p:cNvSpPr>
            <a:spLocks noGrp="1"/>
          </p:cNvSpPr>
          <p:nvPr>
            <p:ph idx="1"/>
          </p:nvPr>
        </p:nvSpPr>
        <p:spPr>
          <a:xfrm>
            <a:off x="498475" y="1066800"/>
            <a:ext cx="7556500" cy="5257800"/>
          </a:xfrm>
        </p:spPr>
        <p:txBody>
          <a:bodyPr/>
          <a:lstStyle/>
          <a:p>
            <a:pPr marL="0" indent="0" algn="ctr">
              <a:buNone/>
            </a:pPr>
            <a:r>
              <a:rPr lang="en-US" b="1" dirty="0"/>
              <a:t>Personal Control Over the Environment</a:t>
            </a:r>
          </a:p>
          <a:p>
            <a:r>
              <a:rPr lang="en-US" b="1" dirty="0"/>
              <a:t>Americans no longer believe in the power of Fate, and they have come to look </a:t>
            </a:r>
            <a:r>
              <a:rPr lang="en-US" b="1" dirty="0" smtClean="0"/>
              <a:t>at people </a:t>
            </a:r>
            <a:r>
              <a:rPr lang="en-US" b="1" dirty="0"/>
              <a:t>who do as being backward, primitive, or hopelessly naive. To be called “fatalistic</a:t>
            </a:r>
            <a:r>
              <a:rPr lang="en-US" b="1" dirty="0" smtClean="0"/>
              <a:t>” is </a:t>
            </a:r>
            <a:r>
              <a:rPr lang="en-US" b="1" dirty="0"/>
              <a:t>one of the worst criticisms one can receive in the American context; to an American, </a:t>
            </a:r>
            <a:r>
              <a:rPr lang="en-US" b="1" dirty="0" smtClean="0"/>
              <a:t>it means </a:t>
            </a:r>
            <a:r>
              <a:rPr lang="en-US" b="1" dirty="0"/>
              <a:t>one is superstitious and lazy, unwilling to take any initiative in bringing </a:t>
            </a:r>
            <a:r>
              <a:rPr lang="en-US" b="1" dirty="0" smtClean="0"/>
              <a:t>about improvements</a:t>
            </a:r>
            <a:r>
              <a:rPr lang="en-US" b="1" dirty="0"/>
              <a:t>.</a:t>
            </a:r>
          </a:p>
          <a:p>
            <a:r>
              <a:rPr lang="en-US" b="1" dirty="0"/>
              <a:t>In the United States people consider it normal and right that Man should </a:t>
            </a:r>
            <a:r>
              <a:rPr lang="en-US" b="1" dirty="0" smtClean="0"/>
              <a:t>control Nature</a:t>
            </a:r>
            <a:r>
              <a:rPr lang="en-US" b="1" dirty="0"/>
              <a:t>, rather than the other way around. More Americans find it impossible to </a:t>
            </a:r>
            <a:r>
              <a:rPr lang="en-US" b="1" dirty="0" smtClean="0"/>
              <a:t>accept that </a:t>
            </a:r>
            <a:r>
              <a:rPr lang="en-US" b="1" dirty="0"/>
              <a:t>there are some things which lie beyond the power of humans to achieve. </a:t>
            </a:r>
            <a:r>
              <a:rPr lang="en-US" b="1" dirty="0" smtClean="0"/>
              <a:t>And Americans </a:t>
            </a:r>
            <a:r>
              <a:rPr lang="en-US" b="1" dirty="0"/>
              <a:t>have literally gone to the moon, because they refused to accept </a:t>
            </a:r>
            <a:r>
              <a:rPr lang="en-US" b="1" dirty="0" smtClean="0"/>
              <a:t>earthly limitations</a:t>
            </a:r>
            <a:r>
              <a:rPr lang="en-US" b="1" dirty="0"/>
              <a:t>.</a:t>
            </a: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23970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658812"/>
          </a:xfrm>
        </p:spPr>
        <p:txBody>
          <a:bodyPr/>
          <a:lstStyle/>
          <a:p>
            <a:r>
              <a:rPr lang="en-US" dirty="0" smtClean="0"/>
              <a:t>What Americans value:</a:t>
            </a:r>
            <a:endParaRPr lang="en-US" dirty="0"/>
          </a:p>
        </p:txBody>
      </p:sp>
      <p:sp>
        <p:nvSpPr>
          <p:cNvPr id="5" name="Content Placeholder 4"/>
          <p:cNvSpPr>
            <a:spLocks noGrp="1"/>
          </p:cNvSpPr>
          <p:nvPr>
            <p:ph idx="1"/>
          </p:nvPr>
        </p:nvSpPr>
        <p:spPr>
          <a:xfrm>
            <a:off x="498475" y="1219200"/>
            <a:ext cx="7556500" cy="4906963"/>
          </a:xfrm>
        </p:spPr>
        <p:txBody>
          <a:bodyPr/>
          <a:lstStyle/>
          <a:p>
            <a:pPr marL="0" indent="0" algn="ctr">
              <a:buNone/>
            </a:pPr>
            <a:r>
              <a:rPr lang="en-US" b="1" dirty="0"/>
              <a:t>Change</a:t>
            </a:r>
          </a:p>
          <a:p>
            <a:r>
              <a:rPr lang="en-US" b="1" dirty="0"/>
              <a:t>In the American mind, change is seen as an indisputably good condition. Change </a:t>
            </a:r>
            <a:r>
              <a:rPr lang="en-US" b="1" dirty="0" smtClean="0"/>
              <a:t>is strongly </a:t>
            </a:r>
            <a:r>
              <a:rPr lang="en-US" b="1" dirty="0"/>
              <a:t>linked to development, improvement, progress, and growth.</a:t>
            </a:r>
          </a:p>
          <a:p>
            <a:r>
              <a:rPr lang="en-US" b="1" dirty="0"/>
              <a:t>Many older, more traditional cultures consider change as a disruptive, </a:t>
            </a:r>
            <a:r>
              <a:rPr lang="en-US" b="1" dirty="0" smtClean="0"/>
              <a:t>destructive force</a:t>
            </a:r>
            <a:r>
              <a:rPr lang="en-US" b="1" dirty="0"/>
              <a:t>, to be avoided if at all possible. Instead of change, such societies value stability</a:t>
            </a:r>
            <a:r>
              <a:rPr lang="en-US" b="1" dirty="0" smtClean="0"/>
              <a:t>, continuity</a:t>
            </a:r>
            <a:r>
              <a:rPr lang="en-US" b="1" dirty="0"/>
              <a:t>, tradition, and a rich and ancient heritage -- none of which are valued </a:t>
            </a:r>
            <a:r>
              <a:rPr lang="en-US" b="1" dirty="0" smtClean="0"/>
              <a:t>very much </a:t>
            </a:r>
            <a:r>
              <a:rPr lang="en-US" b="1" dirty="0"/>
              <a:t>in the United States</a:t>
            </a:r>
            <a:r>
              <a:rPr lang="en-US" b="1" dirty="0" smtClean="0"/>
              <a:t>.</a:t>
            </a:r>
            <a:endParaRPr lang="en-US" b="1"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33801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484188"/>
            <a:ext cx="7556500" cy="658812"/>
          </a:xfrm>
        </p:spPr>
        <p:txBody>
          <a:bodyPr/>
          <a:lstStyle/>
          <a:p>
            <a:r>
              <a:rPr lang="en-US" dirty="0" smtClean="0"/>
              <a:t>What Americans value:</a:t>
            </a:r>
            <a:endParaRPr lang="en-US" dirty="0"/>
          </a:p>
        </p:txBody>
      </p:sp>
      <p:sp>
        <p:nvSpPr>
          <p:cNvPr id="5" name="Content Placeholder 4"/>
          <p:cNvSpPr>
            <a:spLocks noGrp="1"/>
          </p:cNvSpPr>
          <p:nvPr>
            <p:ph idx="1"/>
          </p:nvPr>
        </p:nvSpPr>
        <p:spPr>
          <a:xfrm>
            <a:off x="498475" y="1219200"/>
            <a:ext cx="7556500" cy="4906963"/>
          </a:xfrm>
        </p:spPr>
        <p:txBody>
          <a:bodyPr/>
          <a:lstStyle/>
          <a:p>
            <a:r>
              <a:rPr lang="en-US" b="1" dirty="0"/>
              <a:t>These first two values -- the belief that we can do anything and the belief that any change is good -- together with an American belief in the virtue of hard work and the belief that each individual has a responsibility to do the best he or she can do have </a:t>
            </a:r>
            <a:r>
              <a:rPr lang="en-US" b="1" dirty="0" smtClean="0"/>
              <a:t>helped Americans </a:t>
            </a:r>
            <a:r>
              <a:rPr lang="en-US" b="1" dirty="0"/>
              <a:t>achieve some great accomplishments. </a:t>
            </a:r>
            <a:endParaRPr lang="en-US" b="1" dirty="0" smtClean="0"/>
          </a:p>
          <a:p>
            <a:r>
              <a:rPr lang="en-US" b="1" dirty="0" smtClean="0"/>
              <a:t>So </a:t>
            </a:r>
            <a:r>
              <a:rPr lang="en-US" b="1" dirty="0"/>
              <a:t>whether these beliefs are “true” </a:t>
            </a:r>
            <a:r>
              <a:rPr lang="en-US" b="1" dirty="0" smtClean="0"/>
              <a:t>is really </a:t>
            </a:r>
            <a:r>
              <a:rPr lang="en-US" b="1" dirty="0"/>
              <a:t>irrelevant; what is important is that Americans have considered them to be true </a:t>
            </a:r>
            <a:r>
              <a:rPr lang="en-US" b="1" dirty="0" smtClean="0"/>
              <a:t>and have </a:t>
            </a:r>
            <a:r>
              <a:rPr lang="en-US" b="1" dirty="0"/>
              <a:t>acted as if they were, thus, in effect, causing them to happen</a:t>
            </a:r>
            <a:r>
              <a:rPr lang="en-US" b="1" dirty="0" smtClean="0"/>
              <a:t>.</a:t>
            </a:r>
            <a:endParaRPr lang="en-US" dirty="0"/>
          </a:p>
        </p:txBody>
      </p:sp>
      <p:sp>
        <p:nvSpPr>
          <p:cNvPr id="2" name="Footer Placeholder 1"/>
          <p:cNvSpPr>
            <a:spLocks noGrp="1"/>
          </p:cNvSpPr>
          <p:nvPr>
            <p:ph type="ftr" sz="quarter" idx="11"/>
          </p:nvPr>
        </p:nvSpPr>
        <p:spPr/>
        <p:txBody>
          <a:bodyPr/>
          <a:lstStyle/>
          <a:p>
            <a:pPr>
              <a:defRPr/>
            </a:pPr>
            <a:r>
              <a:rPr lang="en-US" dirty="0" smtClean="0"/>
              <a:t>© 2014 MJ Rymniak BDxInterFace LLC</a:t>
            </a:r>
            <a:endParaRPr lang="en-US" dirty="0"/>
          </a:p>
        </p:txBody>
      </p:sp>
      <p:sp>
        <p:nvSpPr>
          <p:cNvPr id="3" name="Slide Number Placeholder 2"/>
          <p:cNvSpPr>
            <a:spLocks noGrp="1"/>
          </p:cNvSpPr>
          <p:nvPr>
            <p:ph type="sldNum" sz="quarter" idx="12"/>
          </p:nvPr>
        </p:nvSpPr>
        <p:spPr/>
        <p:txBody>
          <a:bodyPr/>
          <a:lstStyle/>
          <a:p>
            <a:pPr>
              <a:defRPr/>
            </a:pPr>
            <a:fld id="{D20CAB1F-7F38-B848-9181-A1B436DEFC4A}" type="slidenum">
              <a:rPr lang="en-US" smtClean="0"/>
              <a:pPr>
                <a:defRPr/>
              </a:pPr>
              <a:t>99</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3173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6669</TotalTime>
  <Words>12452</Words>
  <Application>Microsoft Macintosh PowerPoint</Application>
  <PresentationFormat>On-screen Show (4:3)</PresentationFormat>
  <Paragraphs>904</Paragraphs>
  <Slides>126</Slides>
  <Notes>16</Notes>
  <HiddenSlides>0</HiddenSlides>
  <MMClips>0</MMClips>
  <ScaleCrop>false</ScaleCrop>
  <HeadingPairs>
    <vt:vector size="4" baseType="variant">
      <vt:variant>
        <vt:lpstr>Design Template</vt:lpstr>
      </vt:variant>
      <vt:variant>
        <vt:i4>1</vt:i4>
      </vt:variant>
      <vt:variant>
        <vt:lpstr>Slide Titles</vt:lpstr>
      </vt:variant>
      <vt:variant>
        <vt:i4>126</vt:i4>
      </vt:variant>
    </vt:vector>
  </HeadingPairs>
  <TitlesOfParts>
    <vt:vector size="127" baseType="lpstr">
      <vt:lpstr>Advantage</vt:lpstr>
      <vt:lpstr>Intercultural Communication Skills and the ESOL Teacher  Marilyn J. Rymniak – BDx InterFace LLC  </vt:lpstr>
      <vt:lpstr>Workshop Description</vt:lpstr>
      <vt:lpstr>What this course is NOT!</vt:lpstr>
      <vt:lpstr>What is “Culture”?</vt:lpstr>
      <vt:lpstr>Culture can be best expressed in the complex interactions of values, attitudes ,and behavioral assumptions of a society. </vt:lpstr>
      <vt:lpstr>Slide 6</vt:lpstr>
      <vt:lpstr>Generalizations, Stereotypes, Perception</vt:lpstr>
      <vt:lpstr>Slide 8</vt:lpstr>
      <vt:lpstr>Slide 9</vt:lpstr>
      <vt:lpstr>Cultural Comparisons</vt:lpstr>
      <vt:lpstr>Culture as an “Onion”</vt:lpstr>
      <vt:lpstr>First Priority:  Getting to Know Yourself as a Learner, a Person and a Cultural Being</vt:lpstr>
      <vt:lpstr>Kolb’s Four Styles of Learning</vt:lpstr>
      <vt:lpstr>What’s Your Learning Style?</vt:lpstr>
      <vt:lpstr>Slide 15</vt:lpstr>
      <vt:lpstr>Slide 16</vt:lpstr>
      <vt:lpstr>Slide 17</vt:lpstr>
      <vt:lpstr>Slide 18</vt:lpstr>
      <vt:lpstr>Slide 19</vt:lpstr>
      <vt:lpstr>Slide 20</vt:lpstr>
      <vt:lpstr>Dealing With Difference</vt:lpstr>
      <vt:lpstr>Intercultural Communication is set in Cultural Relativity</vt:lpstr>
      <vt:lpstr>Slide 23</vt:lpstr>
      <vt:lpstr>Slide 24</vt:lpstr>
      <vt:lpstr>Slide 25</vt:lpstr>
      <vt:lpstr>Valuing DIVERSITY</vt:lpstr>
      <vt:lpstr>Appreciating DIFFERENCE</vt:lpstr>
      <vt:lpstr>Difference</vt:lpstr>
      <vt:lpstr>What categories of difference are we already “used to” seeing in an adult ESOL class?</vt:lpstr>
      <vt:lpstr>Dealing with difference is NOT a natural human capability.    It is insufficient to just say “let’s be different”.   It goes against natural inclinations.  </vt:lpstr>
      <vt:lpstr>Slide 31</vt:lpstr>
      <vt:lpstr>Slide 32</vt:lpstr>
      <vt:lpstr>The Golden Rule = Sympathy</vt:lpstr>
      <vt:lpstr>Slide 34</vt:lpstr>
      <vt:lpstr>Slide 35</vt:lpstr>
      <vt:lpstr>Overcoming the Golden Rule =  Empathy</vt:lpstr>
      <vt:lpstr>Slide 37</vt:lpstr>
      <vt:lpstr>Sympathy vs. Empathy</vt:lpstr>
      <vt:lpstr>The Lead Rule = The Lead Rule    Treat other people the way they deserve to be treated. </vt:lpstr>
      <vt:lpstr>A Developmental Model</vt:lpstr>
      <vt:lpstr>   A Developmental Model</vt:lpstr>
      <vt:lpstr>Ethnocentrism </vt:lpstr>
      <vt:lpstr>Ethnorelativism </vt:lpstr>
      <vt:lpstr>   Dr. Milton J. Bennett:  “A Developmental Model of  Intercultural Sensitivity”,   1986 </vt:lpstr>
      <vt:lpstr>Bennett’s  Developmental Model of Intercultural Sensitivity (DMIS)</vt:lpstr>
      <vt:lpstr>Slide 46</vt:lpstr>
      <vt:lpstr>Ethnocentric State # 1:  Denial of Difference</vt:lpstr>
      <vt:lpstr>Ethnocentric State # 1:  Denial of Difference</vt:lpstr>
      <vt:lpstr>Ethnocentric State # 2:  Defense Against Difference</vt:lpstr>
      <vt:lpstr>Ethnocentric State # 2:  Defense Against Difference</vt:lpstr>
      <vt:lpstr>Ethnocentric State # 2b:  Reversal</vt:lpstr>
      <vt:lpstr>Ethnocentric State # 2b:  Reversal</vt:lpstr>
      <vt:lpstr>Ethnocentric State # 3:  Minimization of Difference</vt:lpstr>
      <vt:lpstr>Ethnocentric State # 3:  Minimization of Difference</vt:lpstr>
      <vt:lpstr>Ethnorelative State # 1:  Acceptance of Difference</vt:lpstr>
      <vt:lpstr>Ethnorelative State # 1:  Acceptance of Difference</vt:lpstr>
      <vt:lpstr>Ethnorelative State # 2:  Adaptation to Difference Cognitive Frame-Shifting</vt:lpstr>
      <vt:lpstr>Ethnorelative State # 2:  Adaptation to Difference Cognitive Frame-Shifting</vt:lpstr>
      <vt:lpstr>Ethnorelative State # 3:  Integration of Difference Adaptation Behavioral Code-Shifting</vt:lpstr>
      <vt:lpstr>Ethnorelative State # 3:  Integration of Difference Adaptation Behavioral Code-Shifting</vt:lpstr>
      <vt:lpstr>Ethnorelative State # 3b:  Encapsulated Marginality</vt:lpstr>
      <vt:lpstr>Ethnorelative State # 3b:  Encapsulated Marginality</vt:lpstr>
      <vt:lpstr>The Iceberg Theory of Culture</vt:lpstr>
      <vt:lpstr>Slide 64</vt:lpstr>
      <vt:lpstr>The Iceberg Paradigm</vt:lpstr>
      <vt:lpstr>How do you define “Culture” anyway? What does it mean if I say “I love the Italian culture!”? </vt:lpstr>
      <vt:lpstr>It could mean many different things, like …</vt:lpstr>
      <vt:lpstr>Or, it might simply mean “I love the men!”</vt:lpstr>
      <vt:lpstr>… and the women!</vt:lpstr>
      <vt:lpstr>Slide 70</vt:lpstr>
      <vt:lpstr>Above and Below the Line</vt:lpstr>
      <vt:lpstr>Below the Waterline</vt:lpstr>
      <vt:lpstr>Slide 73</vt:lpstr>
      <vt:lpstr>“Tip-of-the-Iceberg Culture” is anything you can perceive with your five senses</vt:lpstr>
      <vt:lpstr>“Bottom-of-the-iceberg” values determine:</vt:lpstr>
      <vt:lpstr>Slide 76</vt:lpstr>
      <vt:lpstr>Slide 77</vt:lpstr>
      <vt:lpstr>Edward Hall’s Model</vt:lpstr>
      <vt:lpstr>Slide 79</vt:lpstr>
      <vt:lpstr>Low vs. High Context Cultures</vt:lpstr>
      <vt:lpstr>Slide 81</vt:lpstr>
      <vt:lpstr>Hall’s High/Low Context Model</vt:lpstr>
      <vt:lpstr>Time</vt:lpstr>
      <vt:lpstr>Time</vt:lpstr>
      <vt:lpstr>Monchronic People</vt:lpstr>
      <vt:lpstr>Polychronic People</vt:lpstr>
      <vt:lpstr>Slide 87</vt:lpstr>
      <vt:lpstr>Space</vt:lpstr>
      <vt:lpstr>Space</vt:lpstr>
      <vt:lpstr>Space</vt:lpstr>
      <vt:lpstr>Space</vt:lpstr>
      <vt:lpstr>Low vs. High Context Cultures</vt:lpstr>
      <vt:lpstr>The Hall Model</vt:lpstr>
      <vt:lpstr>Kohl’s Model</vt:lpstr>
      <vt:lpstr>US Values vs. Other Country’s Values</vt:lpstr>
      <vt:lpstr>Slide 96</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What Americans value:</vt:lpstr>
      <vt:lpstr>Managing a Conversation With Someone from Another Culture</vt:lpstr>
      <vt:lpstr>Managing a Conversation With Someone from Another Culture</vt:lpstr>
      <vt:lpstr>Managing a Conversation With Someone from Another Culture</vt:lpstr>
      <vt:lpstr>Managing a Conversation With Someone from Another Culture</vt:lpstr>
      <vt:lpstr>Questions and Issues For Further Discussion</vt:lpstr>
      <vt:lpstr>Thank You!  It has been a pleasure working with all of you. </vt:lpstr>
      <vt:lpstr>Do Not Hesitate to Contact Me</vt:lpstr>
    </vt:vector>
  </TitlesOfParts>
  <Company>Literacy Assistance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marilyn</dc:creator>
  <cp:keywords/>
  <cp:lastModifiedBy>Dante V Ferraro</cp:lastModifiedBy>
  <cp:revision>873</cp:revision>
  <dcterms:created xsi:type="dcterms:W3CDTF">2014-08-05T23:14:07Z</dcterms:created>
  <dcterms:modified xsi:type="dcterms:W3CDTF">2014-08-05T23:52:50Z</dcterms:modified>
</cp:coreProperties>
</file>