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1.xml"/><Relationship Id="rId3" Type="http://schemas.openxmlformats.org/officeDocument/2006/relationships/slide" Target="slide2.xml"/><Relationship Id="rId4" Type="http://schemas.openxmlformats.org/officeDocument/2006/relationships/slide" Target="slide5.xml"/><Relationship Id="rId5" Type="http://schemas.openxmlformats.org/officeDocument/2006/relationships/image" Target="../media/image1.pn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42371" y="906406"/>
            <a:ext cx="5539105" cy="30346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R="20320">
              <a:lnSpc>
                <a:spcPct val="100000"/>
              </a:lnSpc>
            </a:pPr>
            <a:r>
              <a:rPr dirty="0" sz="2150" spc="10">
                <a:solidFill>
                  <a:srgbClr val="FF0000"/>
                </a:solidFill>
                <a:latin typeface="Coronet"/>
                <a:cs typeface="Coronet"/>
              </a:rPr>
              <a:t>Spanish-American</a:t>
            </a:r>
            <a:r>
              <a:rPr dirty="0" sz="2150" spc="-20">
                <a:solidFill>
                  <a:srgbClr val="FF0000"/>
                </a:solidFill>
                <a:latin typeface="Coronet"/>
                <a:cs typeface="Coronet"/>
              </a:rPr>
              <a:t> </a:t>
            </a:r>
            <a:r>
              <a:rPr dirty="0" sz="2150" spc="10">
                <a:solidFill>
                  <a:srgbClr val="FF0000"/>
                </a:solidFill>
                <a:latin typeface="Coronet"/>
                <a:cs typeface="Coronet"/>
              </a:rPr>
              <a:t>Institute</a:t>
            </a:r>
            <a:endParaRPr sz="2150">
              <a:latin typeface="Coronet"/>
              <a:cs typeface="Coronet"/>
            </a:endParaRPr>
          </a:p>
          <a:p>
            <a:pPr algn="ctr" marL="254635" marR="274955">
              <a:lnSpc>
                <a:spcPts val="2300"/>
              </a:lnSpc>
              <a:spcBef>
                <a:spcPts val="1090"/>
              </a:spcBef>
            </a:pPr>
            <a:r>
              <a:rPr dirty="0" sz="2000" spc="-5" b="1">
                <a:solidFill>
                  <a:srgbClr val="0000FF"/>
                </a:solidFill>
                <a:latin typeface="Times New Roman"/>
                <a:cs typeface="Times New Roman"/>
              </a:rPr>
              <a:t>ESL and ESP Proficiency Descriptors Aligned  with CEFR</a:t>
            </a:r>
            <a:r>
              <a:rPr dirty="0" sz="2000" spc="-70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2000" spc="-5" b="1">
                <a:solidFill>
                  <a:srgbClr val="0000FF"/>
                </a:solidFill>
                <a:latin typeface="Times New Roman"/>
                <a:cs typeface="Times New Roman"/>
              </a:rPr>
              <a:t>Scale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850">
              <a:latin typeface="Times New Roman"/>
              <a:cs typeface="Times New Roman"/>
            </a:endParaRPr>
          </a:p>
          <a:p>
            <a:pPr algn="ctr" marR="19685">
              <a:lnSpc>
                <a:spcPts val="2380"/>
              </a:lnSpc>
            </a:pPr>
            <a:r>
              <a:rPr dirty="0" sz="2000" spc="-5" b="1">
                <a:solidFill>
                  <a:srgbClr val="0000FF"/>
                </a:solidFill>
                <a:latin typeface="Times New Roman"/>
                <a:cs typeface="Times New Roman"/>
              </a:rPr>
              <a:t>Table of</a:t>
            </a:r>
            <a:r>
              <a:rPr dirty="0" sz="2000" spc="-55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2000" spc="-5" b="1">
                <a:solidFill>
                  <a:srgbClr val="0000FF"/>
                </a:solidFill>
                <a:latin typeface="Times New Roman"/>
                <a:cs typeface="Times New Roman"/>
              </a:rPr>
              <a:t>Contents</a:t>
            </a:r>
            <a:endParaRPr sz="2000">
              <a:latin typeface="Times New Roman"/>
              <a:cs typeface="Times New Roman"/>
            </a:endParaRPr>
          </a:p>
          <a:p>
            <a:pPr algn="ctr">
              <a:lnSpc>
                <a:spcPts val="1385"/>
              </a:lnSpc>
            </a:pPr>
            <a:r>
              <a:rPr dirty="0" sz="1200">
                <a:latin typeface="Times New Roman"/>
                <a:cs typeface="Times New Roman"/>
              </a:rPr>
              <a:t>CEFR Standards Chart According to StartUp Series</a:t>
            </a:r>
            <a:r>
              <a:rPr dirty="0" sz="1200" spc="-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  <a:hlinkClick r:id="rId2" action="ppaction://hlinksldjump"/>
              </a:rPr>
              <a:t>..........................................................1</a:t>
            </a:r>
            <a:r>
              <a:rPr dirty="0" sz="1200">
                <a:latin typeface="Cambria"/>
                <a:cs typeface="Cambria"/>
              </a:rPr>
              <a:t> </a:t>
            </a:r>
            <a:endParaRPr sz="1200">
              <a:latin typeface="Cambria"/>
              <a:cs typeface="Cambria"/>
            </a:endParaRPr>
          </a:p>
          <a:p>
            <a:pPr algn="ctr">
              <a:lnSpc>
                <a:spcPts val="1380"/>
              </a:lnSpc>
            </a:pPr>
            <a:r>
              <a:rPr dirty="0" sz="1200">
                <a:latin typeface="Times New Roman"/>
                <a:cs typeface="Times New Roman"/>
              </a:rPr>
              <a:t>Proficiency Descriptors for ESL courses:</a:t>
            </a:r>
            <a:r>
              <a:rPr dirty="0" sz="1200" spc="-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  <a:hlinkClick r:id="rId2" action="ppaction://hlinksldjump"/>
              </a:rPr>
              <a:t>...........................................................................1</a:t>
            </a:r>
            <a:r>
              <a:rPr dirty="0" sz="1200">
                <a:latin typeface="Cambria"/>
                <a:cs typeface="Cambria"/>
              </a:rPr>
              <a:t> </a:t>
            </a:r>
            <a:endParaRPr sz="1200">
              <a:latin typeface="Cambria"/>
              <a:cs typeface="Cambria"/>
            </a:endParaRPr>
          </a:p>
          <a:p>
            <a:pPr algn="ctr">
              <a:lnSpc>
                <a:spcPts val="1380"/>
              </a:lnSpc>
            </a:pPr>
            <a:r>
              <a:rPr dirty="0" sz="1200">
                <a:latin typeface="Times New Roman"/>
                <a:cs typeface="Times New Roman"/>
              </a:rPr>
              <a:t>NorthStar Textbook Series CEFR Alignment Chart</a:t>
            </a:r>
            <a:r>
              <a:rPr dirty="0" sz="1200" spc="-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  <a:hlinkClick r:id="rId3" action="ppaction://hlinksldjump"/>
              </a:rPr>
              <a:t>...........................................................2</a:t>
            </a:r>
            <a:r>
              <a:rPr dirty="0" sz="1200">
                <a:latin typeface="Cambria"/>
                <a:cs typeface="Cambria"/>
              </a:rPr>
              <a:t> </a:t>
            </a:r>
            <a:endParaRPr sz="1200">
              <a:latin typeface="Cambria"/>
              <a:cs typeface="Cambria"/>
            </a:endParaRPr>
          </a:p>
          <a:p>
            <a:pPr algn="ctr">
              <a:lnSpc>
                <a:spcPts val="1405"/>
              </a:lnSpc>
            </a:pPr>
            <a:r>
              <a:rPr dirty="0" sz="1200">
                <a:latin typeface="Times New Roman"/>
                <a:cs typeface="Times New Roman"/>
              </a:rPr>
              <a:t>Proficiency Descriptors for ESP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courses:</a:t>
            </a:r>
            <a:r>
              <a:rPr dirty="0" sz="1200">
                <a:latin typeface="Times New Roman"/>
                <a:cs typeface="Times New Roman"/>
                <a:hlinkClick r:id="rId4" action="ppaction://hlinksldjump"/>
              </a:rPr>
              <a:t>............................................................................5</a:t>
            </a:r>
            <a:r>
              <a:rPr dirty="0" sz="1200">
                <a:latin typeface="Cambria"/>
                <a:cs typeface="Cambria"/>
              </a:rPr>
              <a:t> </a:t>
            </a:r>
            <a:endParaRPr sz="1200">
              <a:latin typeface="Cambria"/>
              <a:cs typeface="Cambria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550" spc="20" b="1">
                <a:latin typeface="Calibri"/>
                <a:cs typeface="Calibri"/>
              </a:rPr>
              <a:t>CEFR Standards Chart According to StartUp</a:t>
            </a:r>
            <a:r>
              <a:rPr dirty="0" sz="1550" spc="-105" b="1">
                <a:latin typeface="Calibri"/>
                <a:cs typeface="Calibri"/>
              </a:rPr>
              <a:t> </a:t>
            </a:r>
            <a:r>
              <a:rPr dirty="0" sz="1550" spc="15" b="1">
                <a:latin typeface="Calibri"/>
                <a:cs typeface="Calibri"/>
              </a:rPr>
              <a:t>Series</a:t>
            </a:r>
            <a:r>
              <a:rPr dirty="0" sz="1550" b="1">
                <a:latin typeface="Calibri"/>
                <a:cs typeface="Calibri"/>
              </a:rPr>
              <a:t> 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398912" y="3971424"/>
            <a:ext cx="5001768" cy="242925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42371" y="6837814"/>
            <a:ext cx="5315585" cy="21450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550" spc="15" b="1">
                <a:latin typeface="Calibri"/>
                <a:cs typeface="Calibri"/>
              </a:rPr>
              <a:t>Proficiency Descriptors for </a:t>
            </a:r>
            <a:r>
              <a:rPr dirty="0" sz="1550" spc="20" b="1">
                <a:latin typeface="Calibri"/>
                <a:cs typeface="Calibri"/>
              </a:rPr>
              <a:t>ESL </a:t>
            </a:r>
            <a:r>
              <a:rPr dirty="0" sz="1550" spc="15" b="1">
                <a:latin typeface="Calibri"/>
                <a:cs typeface="Calibri"/>
              </a:rPr>
              <a:t>courses: </a:t>
            </a:r>
            <a:endParaRPr sz="1550">
              <a:latin typeface="Calibri"/>
              <a:cs typeface="Calibri"/>
            </a:endParaRPr>
          </a:p>
          <a:p>
            <a:pPr algn="ctr" marL="194945">
              <a:lnSpc>
                <a:spcPts val="1835"/>
              </a:lnSpc>
              <a:spcBef>
                <a:spcPts val="395"/>
              </a:spcBef>
            </a:pPr>
            <a:r>
              <a:rPr dirty="0" sz="1550" spc="20" b="1" i="1">
                <a:solidFill>
                  <a:srgbClr val="FF0000"/>
                </a:solidFill>
                <a:latin typeface="TimesNewRomanPS-BoldItalicMT"/>
                <a:cs typeface="TimesNewRomanPS-BoldItalicMT"/>
              </a:rPr>
              <a:t>Textbook </a:t>
            </a:r>
            <a:r>
              <a:rPr dirty="0" sz="1550" spc="15" b="1" i="1">
                <a:solidFill>
                  <a:srgbClr val="FF0000"/>
                </a:solidFill>
                <a:latin typeface="TimesNewRomanPS-BoldItalicMT"/>
                <a:cs typeface="TimesNewRomanPS-BoldItalicMT"/>
              </a:rPr>
              <a:t>Title: “StartUp</a:t>
            </a:r>
            <a:r>
              <a:rPr dirty="0" sz="1550" spc="-30" b="1" i="1">
                <a:solidFill>
                  <a:srgbClr val="FF0000"/>
                </a:solidFill>
                <a:latin typeface="TimesNewRomanPS-BoldItalicMT"/>
                <a:cs typeface="TimesNewRomanPS-BoldItalicMT"/>
              </a:rPr>
              <a:t> </a:t>
            </a:r>
            <a:r>
              <a:rPr dirty="0" sz="1550" spc="20" b="1" i="1">
                <a:solidFill>
                  <a:srgbClr val="FF0000"/>
                </a:solidFill>
                <a:latin typeface="TimesNewRomanPS-BoldItalicMT"/>
                <a:cs typeface="TimesNewRomanPS-BoldItalicMT"/>
              </a:rPr>
              <a:t>Beginner”</a:t>
            </a:r>
            <a:endParaRPr sz="1550">
              <a:latin typeface="TimesNewRomanPS-BoldItalicMT"/>
              <a:cs typeface="TimesNewRomanPS-BoldItalicMT"/>
            </a:endParaRPr>
          </a:p>
          <a:p>
            <a:pPr algn="ctr" marL="195580">
              <a:lnSpc>
                <a:spcPts val="1655"/>
              </a:lnSpc>
            </a:pPr>
            <a:r>
              <a:rPr dirty="0" sz="1400" spc="-5" b="1" u="sng">
                <a:solidFill>
                  <a:srgbClr val="0000FF"/>
                </a:solidFill>
                <a:latin typeface="Times New Roman"/>
                <a:cs typeface="Times New Roman"/>
              </a:rPr>
              <a:t>Proficiency Descriptors</a:t>
            </a:r>
            <a:r>
              <a:rPr dirty="0" sz="1400" spc="-35" b="1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400" spc="-5" b="1" u="sng">
                <a:solidFill>
                  <a:srgbClr val="0000FF"/>
                </a:solidFill>
                <a:latin typeface="Times New Roman"/>
                <a:cs typeface="Times New Roman"/>
              </a:rPr>
              <a:t>(SLOs):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415"/>
              </a:lnSpc>
              <a:spcBef>
                <a:spcPts val="1305"/>
              </a:spcBef>
              <a:buChar char="-"/>
              <a:tabLst>
                <a:tab pos="101600" algn="l"/>
              </a:tabLst>
            </a:pPr>
            <a:r>
              <a:rPr dirty="0" sz="1200">
                <a:latin typeface="Times New Roman"/>
                <a:cs typeface="Times New Roman"/>
              </a:rPr>
              <a:t>Can recognize simple informal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greetings.</a:t>
            </a:r>
            <a:endParaRPr sz="1200">
              <a:latin typeface="Times New Roman"/>
              <a:cs typeface="Times New Roman"/>
            </a:endParaRPr>
          </a:p>
          <a:p>
            <a:pPr marL="100965" indent="-88265">
              <a:lnSpc>
                <a:spcPts val="1380"/>
              </a:lnSpc>
              <a:buChar char="-"/>
              <a:tabLst>
                <a:tab pos="101600" algn="l"/>
              </a:tabLst>
            </a:pPr>
            <a:r>
              <a:rPr dirty="0" sz="1200">
                <a:latin typeface="Times New Roman"/>
                <a:cs typeface="Times New Roman"/>
              </a:rPr>
              <a:t>Can understand simple, everyday conversations if conducted slowly and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clearly.</a:t>
            </a:r>
            <a:endParaRPr sz="1200">
              <a:latin typeface="Times New Roman"/>
              <a:cs typeface="Times New Roman"/>
            </a:endParaRPr>
          </a:p>
          <a:p>
            <a:pPr marL="100965" indent="-88265">
              <a:lnSpc>
                <a:spcPts val="1380"/>
              </a:lnSpc>
              <a:buChar char="-"/>
              <a:tabLst>
                <a:tab pos="101600" algn="l"/>
              </a:tabLst>
            </a:pPr>
            <a:r>
              <a:rPr dirty="0" sz="1200">
                <a:latin typeface="Times New Roman"/>
                <a:cs typeface="Times New Roman"/>
              </a:rPr>
              <a:t>Can recognize familiar names, words and very basic phrases on simple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notices.</a:t>
            </a: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ts val="1370"/>
              </a:lnSpc>
              <a:spcBef>
                <a:spcPts val="80"/>
              </a:spcBef>
              <a:buChar char="-"/>
              <a:tabLst>
                <a:tab pos="101600" algn="l"/>
              </a:tabLst>
            </a:pPr>
            <a:r>
              <a:rPr dirty="0" sz="1200">
                <a:latin typeface="Times New Roman"/>
                <a:cs typeface="Times New Roman"/>
              </a:rPr>
              <a:t>Can ask for repetition and clarification when they don’t understand, using basic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fixed  expressions.</a:t>
            </a:r>
            <a:endParaRPr sz="1200">
              <a:latin typeface="Times New Roman"/>
              <a:cs typeface="Times New Roman"/>
            </a:endParaRPr>
          </a:p>
          <a:p>
            <a:pPr marL="100965" indent="-88265">
              <a:lnSpc>
                <a:spcPts val="1320"/>
              </a:lnSpc>
              <a:buChar char="-"/>
              <a:tabLst>
                <a:tab pos="101600" algn="l"/>
              </a:tabLst>
            </a:pPr>
            <a:r>
              <a:rPr dirty="0" sz="1200">
                <a:latin typeface="Times New Roman"/>
                <a:cs typeface="Times New Roman"/>
              </a:rPr>
              <a:t>Can greet people, ask how they are and react to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news.</a:t>
            </a:r>
            <a:endParaRPr sz="1200">
              <a:latin typeface="Times New Roman"/>
              <a:cs typeface="Times New Roman"/>
            </a:endParaRPr>
          </a:p>
          <a:p>
            <a:pPr marL="100965" indent="-88265">
              <a:lnSpc>
                <a:spcPts val="1405"/>
              </a:lnSpc>
              <a:buChar char="-"/>
              <a:tabLst>
                <a:tab pos="101600" algn="l"/>
              </a:tabLst>
            </a:pPr>
            <a:r>
              <a:rPr dirty="0" sz="1200">
                <a:latin typeface="Times New Roman"/>
                <a:cs typeface="Times New Roman"/>
              </a:rPr>
              <a:t>Can make an introduction and use basic greeting and leave-taking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expressions.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42371" y="927488"/>
            <a:ext cx="4892675" cy="16935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72390">
              <a:lnSpc>
                <a:spcPts val="1370"/>
              </a:lnSpc>
              <a:buChar char="-"/>
              <a:tabLst>
                <a:tab pos="101600" algn="l"/>
              </a:tabLst>
            </a:pPr>
            <a:r>
              <a:rPr dirty="0" sz="1200">
                <a:latin typeface="Times New Roman"/>
                <a:cs typeface="Times New Roman"/>
              </a:rPr>
              <a:t>Can use brief, everyday expressions to describe wants and needs, and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request  information.</a:t>
            </a:r>
            <a:endParaRPr sz="1200">
              <a:latin typeface="Times New Roman"/>
              <a:cs typeface="Times New Roman"/>
            </a:endParaRPr>
          </a:p>
          <a:p>
            <a:pPr marL="100965" indent="-88265">
              <a:lnSpc>
                <a:spcPts val="1320"/>
              </a:lnSpc>
              <a:buChar char="-"/>
              <a:tabLst>
                <a:tab pos="101600" algn="l"/>
              </a:tabLst>
            </a:pPr>
            <a:r>
              <a:rPr dirty="0" sz="1200">
                <a:latin typeface="Times New Roman"/>
                <a:cs typeface="Times New Roman"/>
              </a:rPr>
              <a:t>Can talk about everyday things (e.g. people, places, job, study) in a basic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way.</a:t>
            </a:r>
            <a:endParaRPr sz="1200">
              <a:latin typeface="Times New Roman"/>
              <a:cs typeface="Times New Roman"/>
            </a:endParaRPr>
          </a:p>
          <a:p>
            <a:pPr marL="100965" indent="-88265">
              <a:lnSpc>
                <a:spcPts val="1380"/>
              </a:lnSpc>
              <a:buChar char="-"/>
              <a:tabLst>
                <a:tab pos="101600" algn="l"/>
              </a:tabLst>
            </a:pPr>
            <a:r>
              <a:rPr dirty="0" sz="1200">
                <a:latin typeface="Times New Roman"/>
                <a:cs typeface="Times New Roman"/>
              </a:rPr>
              <a:t>Can ask and answer simple questions about things they have in a limited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way.</a:t>
            </a:r>
            <a:endParaRPr sz="1200">
              <a:latin typeface="Times New Roman"/>
              <a:cs typeface="Times New Roman"/>
            </a:endParaRPr>
          </a:p>
          <a:p>
            <a:pPr marL="100965" indent="-88265">
              <a:lnSpc>
                <a:spcPts val="1380"/>
              </a:lnSpc>
              <a:buChar char="-"/>
              <a:tabLst>
                <a:tab pos="101600" algn="l"/>
              </a:tabLst>
            </a:pPr>
            <a:r>
              <a:rPr dirty="0" sz="1200">
                <a:latin typeface="Times New Roman"/>
                <a:cs typeface="Times New Roman"/>
              </a:rPr>
              <a:t>Can introduce themselves, their hobbies and interests in a basic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way.</a:t>
            </a:r>
            <a:endParaRPr sz="1200">
              <a:latin typeface="Times New Roman"/>
              <a:cs typeface="Times New Roman"/>
            </a:endParaRPr>
          </a:p>
          <a:p>
            <a:pPr marL="100965" indent="-88265">
              <a:lnSpc>
                <a:spcPts val="1405"/>
              </a:lnSpc>
              <a:buChar char="-"/>
              <a:tabLst>
                <a:tab pos="101600" algn="l"/>
              </a:tabLst>
            </a:pPr>
            <a:r>
              <a:rPr dirty="0" sz="1200">
                <a:latin typeface="Times New Roman"/>
                <a:cs typeface="Times New Roman"/>
              </a:rPr>
              <a:t>Can complete simple forms with basic personal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details.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550" spc="20" b="1">
                <a:latin typeface="Calibri"/>
                <a:cs typeface="Calibri"/>
              </a:rPr>
              <a:t>NorthStar Textbook </a:t>
            </a:r>
            <a:r>
              <a:rPr dirty="0" sz="1550" spc="15" b="1">
                <a:latin typeface="Calibri"/>
                <a:cs typeface="Calibri"/>
              </a:rPr>
              <a:t>Series </a:t>
            </a:r>
            <a:r>
              <a:rPr dirty="0" sz="1550" spc="20" b="1">
                <a:latin typeface="Calibri"/>
                <a:cs typeface="Calibri"/>
              </a:rPr>
              <a:t>CEFR Alignment</a:t>
            </a:r>
            <a:r>
              <a:rPr dirty="0" sz="1550" spc="-45" b="1">
                <a:latin typeface="Calibri"/>
                <a:cs typeface="Calibri"/>
              </a:rPr>
              <a:t> </a:t>
            </a:r>
            <a:r>
              <a:rPr dirty="0" sz="1550" spc="15" b="1">
                <a:latin typeface="Calibri"/>
                <a:cs typeface="Calibri"/>
              </a:rPr>
              <a:t>Chart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383672" y="2651640"/>
            <a:ext cx="5029200" cy="19415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42371" y="4753744"/>
            <a:ext cx="5502275" cy="42900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541145">
              <a:lnSpc>
                <a:spcPct val="100000"/>
              </a:lnSpc>
            </a:pPr>
            <a:r>
              <a:rPr dirty="0" sz="1400" spc="-5" b="1" u="sng">
                <a:solidFill>
                  <a:srgbClr val="0000FF"/>
                </a:solidFill>
                <a:latin typeface="Times New Roman"/>
                <a:cs typeface="Times New Roman"/>
              </a:rPr>
              <a:t>Proficiency Descriptors</a:t>
            </a:r>
            <a:r>
              <a:rPr dirty="0" sz="1400" spc="-35" b="1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400" spc="-5" b="1" u="sng">
                <a:solidFill>
                  <a:srgbClr val="0000FF"/>
                </a:solidFill>
                <a:latin typeface="Times New Roman"/>
                <a:cs typeface="Times New Roman"/>
              </a:rPr>
              <a:t>(SLOs):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ts val="1405"/>
              </a:lnSpc>
            </a:pPr>
            <a:r>
              <a:rPr dirty="0" sz="1200" b="1">
                <a:solidFill>
                  <a:srgbClr val="FF0000"/>
                </a:solidFill>
                <a:latin typeface="Times New Roman"/>
                <a:cs typeface="Times New Roman"/>
              </a:rPr>
              <a:t>NorthStar-1</a:t>
            </a:r>
            <a:endParaRPr sz="1200">
              <a:latin typeface="Times New Roman"/>
              <a:cs typeface="Times New Roman"/>
            </a:endParaRPr>
          </a:p>
          <a:p>
            <a:pPr marL="12700" marR="499109">
              <a:lnSpc>
                <a:spcPts val="1390"/>
              </a:lnSpc>
              <a:spcBef>
                <a:spcPts val="50"/>
              </a:spcBef>
              <a:buChar char="-"/>
              <a:tabLst>
                <a:tab pos="101600" algn="l"/>
              </a:tabLst>
            </a:pPr>
            <a:r>
              <a:rPr dirty="0" sz="1200">
                <a:latin typeface="Times New Roman"/>
                <a:cs typeface="Times New Roman"/>
              </a:rPr>
              <a:t>Can follow the main points in a simple audio recording, if provided with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written  supporting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material.</a:t>
            </a:r>
            <a:endParaRPr sz="1200">
              <a:latin typeface="Times New Roman"/>
              <a:cs typeface="Times New Roman"/>
            </a:endParaRPr>
          </a:p>
          <a:p>
            <a:pPr marL="100965" indent="-88265">
              <a:lnSpc>
                <a:spcPts val="1305"/>
              </a:lnSpc>
              <a:buChar char="-"/>
              <a:tabLst>
                <a:tab pos="101600" algn="l"/>
              </a:tabLst>
            </a:pPr>
            <a:r>
              <a:rPr dirty="0" sz="1200">
                <a:latin typeface="Times New Roman"/>
                <a:cs typeface="Times New Roman"/>
              </a:rPr>
              <a:t>Can understand simple factual titles and headlines relating to common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events.</a:t>
            </a:r>
            <a:endParaRPr sz="1200">
              <a:latin typeface="Times New Roman"/>
              <a:cs typeface="Times New Roman"/>
            </a:endParaRPr>
          </a:p>
          <a:p>
            <a:pPr marL="100965" indent="-88265">
              <a:lnSpc>
                <a:spcPts val="1380"/>
              </a:lnSpc>
              <a:buChar char="-"/>
              <a:tabLst>
                <a:tab pos="101600" algn="l"/>
              </a:tabLst>
            </a:pPr>
            <a:r>
              <a:rPr dirty="0" sz="1200">
                <a:latin typeface="Times New Roman"/>
                <a:cs typeface="Times New Roman"/>
              </a:rPr>
              <a:t>Can give simple opinions using basic fixed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expressions.</a:t>
            </a:r>
            <a:endParaRPr sz="1200">
              <a:latin typeface="Times New Roman"/>
              <a:cs typeface="Times New Roman"/>
            </a:endParaRPr>
          </a:p>
          <a:p>
            <a:pPr marL="100965" indent="-88265">
              <a:lnSpc>
                <a:spcPts val="1380"/>
              </a:lnSpc>
              <a:buChar char="-"/>
              <a:tabLst>
                <a:tab pos="101600" algn="l"/>
              </a:tabLst>
            </a:pPr>
            <a:r>
              <a:rPr dirty="0" sz="1200">
                <a:latin typeface="Times New Roman"/>
                <a:cs typeface="Times New Roman"/>
              </a:rPr>
              <a:t>Can use brief, everyday expressions to ask for and give personal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details.</a:t>
            </a:r>
            <a:endParaRPr sz="1200">
              <a:latin typeface="Times New Roman"/>
              <a:cs typeface="Times New Roman"/>
            </a:endParaRPr>
          </a:p>
          <a:p>
            <a:pPr marL="100965" indent="-88265">
              <a:lnSpc>
                <a:spcPts val="1380"/>
              </a:lnSpc>
              <a:buChar char="-"/>
              <a:tabLst>
                <a:tab pos="101600" algn="l"/>
              </a:tabLst>
            </a:pPr>
            <a:r>
              <a:rPr dirty="0" sz="1200">
                <a:latin typeface="Times New Roman"/>
                <a:cs typeface="Times New Roman"/>
              </a:rPr>
              <a:t>Can ask and answer questions about what they do at work and in their free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time.</a:t>
            </a:r>
            <a:endParaRPr sz="1200">
              <a:latin typeface="Times New Roman"/>
              <a:cs typeface="Times New Roman"/>
            </a:endParaRPr>
          </a:p>
          <a:p>
            <a:pPr marL="100965" indent="-88265">
              <a:lnSpc>
                <a:spcPts val="1380"/>
              </a:lnSpc>
              <a:buChar char="-"/>
              <a:tabLst>
                <a:tab pos="101600" algn="l"/>
              </a:tabLst>
            </a:pPr>
            <a:r>
              <a:rPr dirty="0" sz="1200">
                <a:latin typeface="Times New Roman"/>
                <a:cs typeface="Times New Roman"/>
              </a:rPr>
              <a:t>Can communicate in routine tasks requiring simple, direct exchanges of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information.</a:t>
            </a:r>
            <a:endParaRPr sz="1200">
              <a:latin typeface="Times New Roman"/>
              <a:cs typeface="Times New Roman"/>
            </a:endParaRPr>
          </a:p>
          <a:p>
            <a:pPr marL="100965" indent="-88265">
              <a:lnSpc>
                <a:spcPts val="1380"/>
              </a:lnSpc>
              <a:buChar char="-"/>
              <a:tabLst>
                <a:tab pos="101600" algn="l"/>
              </a:tabLst>
            </a:pPr>
            <a:r>
              <a:rPr dirty="0" sz="1200">
                <a:latin typeface="Times New Roman"/>
                <a:cs typeface="Times New Roman"/>
              </a:rPr>
              <a:t>Can initiate, maintain and close simple, restricted </a:t>
            </a:r>
            <a:r>
              <a:rPr dirty="0" sz="1200" spc="-5">
                <a:latin typeface="Times New Roman"/>
                <a:cs typeface="Times New Roman"/>
              </a:rPr>
              <a:t>face-to-face</a:t>
            </a:r>
            <a:r>
              <a:rPr dirty="0" sz="1200" spc="-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conversations.</a:t>
            </a:r>
            <a:endParaRPr sz="1200">
              <a:latin typeface="Times New Roman"/>
              <a:cs typeface="Times New Roman"/>
            </a:endParaRPr>
          </a:p>
          <a:p>
            <a:pPr marL="100965" indent="-88265">
              <a:lnSpc>
                <a:spcPts val="1405"/>
              </a:lnSpc>
              <a:buChar char="-"/>
              <a:tabLst>
                <a:tab pos="101600" algn="l"/>
              </a:tabLst>
            </a:pPr>
            <a:r>
              <a:rPr dirty="0" sz="1200">
                <a:latin typeface="Times New Roman"/>
                <a:cs typeface="Times New Roman"/>
              </a:rPr>
              <a:t>Can give an extended description of everyday topics (e.g. people, places,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experiences).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Font typeface="Times New Roman"/>
              <a:buChar char="-"/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415"/>
              </a:lnSpc>
            </a:pPr>
            <a:r>
              <a:rPr dirty="0" sz="1200" b="1">
                <a:solidFill>
                  <a:srgbClr val="FF0000"/>
                </a:solidFill>
                <a:latin typeface="Times New Roman"/>
                <a:cs typeface="Times New Roman"/>
              </a:rPr>
              <a:t>NorthStar-2</a:t>
            </a:r>
            <a:endParaRPr sz="1200">
              <a:latin typeface="Times New Roman"/>
              <a:cs typeface="Times New Roman"/>
            </a:endParaRPr>
          </a:p>
          <a:p>
            <a:pPr marL="100965" indent="-88265">
              <a:lnSpc>
                <a:spcPts val="1380"/>
              </a:lnSpc>
              <a:buChar char="-"/>
              <a:tabLst>
                <a:tab pos="101600" algn="l"/>
              </a:tabLst>
            </a:pPr>
            <a:r>
              <a:rPr dirty="0" sz="1200">
                <a:latin typeface="Times New Roman"/>
                <a:cs typeface="Times New Roman"/>
              </a:rPr>
              <a:t>Can predict the content of a simple academic text, using headings, images, and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captions.</a:t>
            </a:r>
            <a:endParaRPr sz="1200">
              <a:latin typeface="Times New Roman"/>
              <a:cs typeface="Times New Roman"/>
            </a:endParaRPr>
          </a:p>
          <a:p>
            <a:pPr marL="12700" marR="300990">
              <a:lnSpc>
                <a:spcPts val="1390"/>
              </a:lnSpc>
              <a:spcBef>
                <a:spcPts val="50"/>
              </a:spcBef>
              <a:buChar char="-"/>
              <a:tabLst>
                <a:tab pos="101600" algn="l"/>
              </a:tabLst>
            </a:pPr>
            <a:r>
              <a:rPr dirty="0" sz="1200">
                <a:latin typeface="Times New Roman"/>
                <a:cs typeface="Times New Roman"/>
              </a:rPr>
              <a:t>Can make basic inferences or predictions about text content from headings, titles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  headlines.</a:t>
            </a:r>
            <a:endParaRPr sz="1200">
              <a:latin typeface="Times New Roman"/>
              <a:cs typeface="Times New Roman"/>
            </a:endParaRPr>
          </a:p>
          <a:p>
            <a:pPr marL="100965" indent="-88265">
              <a:lnSpc>
                <a:spcPts val="1305"/>
              </a:lnSpc>
              <a:buChar char="-"/>
              <a:tabLst>
                <a:tab pos="101600" algn="l"/>
              </a:tabLst>
            </a:pPr>
            <a:r>
              <a:rPr dirty="0" sz="1200">
                <a:latin typeface="Times New Roman"/>
                <a:cs typeface="Times New Roman"/>
              </a:rPr>
              <a:t>Can generally understand straightforward factual texts on familiar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topics.</a:t>
            </a:r>
            <a:endParaRPr sz="1200">
              <a:latin typeface="Times New Roman"/>
              <a:cs typeface="Times New Roman"/>
            </a:endParaRPr>
          </a:p>
          <a:p>
            <a:pPr marL="100965" indent="-88265">
              <a:lnSpc>
                <a:spcPts val="1380"/>
              </a:lnSpc>
              <a:buChar char="-"/>
              <a:tabLst>
                <a:tab pos="101600" algn="l"/>
              </a:tabLst>
            </a:pPr>
            <a:r>
              <a:rPr dirty="0" sz="1200">
                <a:latin typeface="Times New Roman"/>
                <a:cs typeface="Times New Roman"/>
              </a:rPr>
              <a:t>Can extract relevant details in everyday letters, brochures and short official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documents.</a:t>
            </a:r>
            <a:endParaRPr sz="1200">
              <a:latin typeface="Times New Roman"/>
              <a:cs typeface="Times New Roman"/>
            </a:endParaRPr>
          </a:p>
          <a:p>
            <a:pPr marL="12700" marR="508000">
              <a:lnSpc>
                <a:spcPts val="1390"/>
              </a:lnSpc>
              <a:spcBef>
                <a:spcPts val="45"/>
              </a:spcBef>
              <a:buChar char="-"/>
              <a:tabLst>
                <a:tab pos="101600" algn="l"/>
              </a:tabLst>
            </a:pPr>
            <a:r>
              <a:rPr dirty="0" sz="1200">
                <a:latin typeface="Times New Roman"/>
                <a:cs typeface="Times New Roman"/>
              </a:rPr>
              <a:t>Can derive the probable meaning of simple unknown words from short,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familiar  contexts.</a:t>
            </a:r>
            <a:endParaRPr sz="1200">
              <a:latin typeface="Times New Roman"/>
              <a:cs typeface="Times New Roman"/>
            </a:endParaRPr>
          </a:p>
          <a:p>
            <a:pPr marL="100965" indent="-88265">
              <a:lnSpc>
                <a:spcPts val="1305"/>
              </a:lnSpc>
              <a:buChar char="-"/>
              <a:tabLst>
                <a:tab pos="101600" algn="l"/>
              </a:tabLst>
            </a:pPr>
            <a:r>
              <a:rPr dirty="0" sz="1200">
                <a:latin typeface="Times New Roman"/>
                <a:cs typeface="Times New Roman"/>
              </a:rPr>
              <a:t>Can generally understand details of events, feelings and wishes in letters, emails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80"/>
              </a:lnSpc>
            </a:pPr>
            <a:r>
              <a:rPr dirty="0" sz="1200">
                <a:latin typeface="Times New Roman"/>
                <a:cs typeface="Times New Roman"/>
              </a:rPr>
              <a:t>online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postings.</a:t>
            </a:r>
            <a:endParaRPr sz="1200">
              <a:latin typeface="Times New Roman"/>
              <a:cs typeface="Times New Roman"/>
            </a:endParaRPr>
          </a:p>
          <a:p>
            <a:pPr marL="100965" indent="-88265">
              <a:lnSpc>
                <a:spcPts val="1405"/>
              </a:lnSpc>
              <a:buChar char="-"/>
              <a:tabLst>
                <a:tab pos="101600" algn="l"/>
              </a:tabLst>
            </a:pPr>
            <a:r>
              <a:rPr dirty="0" sz="1200">
                <a:latin typeface="Times New Roman"/>
                <a:cs typeface="Times New Roman"/>
              </a:rPr>
              <a:t>Can predict the content of a simple academic text, using headings, images, and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captions.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42371" y="914280"/>
            <a:ext cx="5502275" cy="8083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05"/>
              </a:lnSpc>
              <a:buChar char="-"/>
              <a:tabLst>
                <a:tab pos="101600" algn="l"/>
              </a:tabLst>
            </a:pPr>
            <a:r>
              <a:rPr dirty="0" sz="1200">
                <a:latin typeface="Times New Roman"/>
                <a:cs typeface="Times New Roman"/>
              </a:rPr>
              <a:t>Can express belief, opinion, agreement and disagreement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politely.</a:t>
            </a:r>
            <a:endParaRPr sz="1200">
              <a:latin typeface="Times New Roman"/>
              <a:cs typeface="Times New Roman"/>
            </a:endParaRPr>
          </a:p>
          <a:p>
            <a:pPr marL="12700" marR="525145">
              <a:lnSpc>
                <a:spcPts val="1390"/>
              </a:lnSpc>
              <a:spcBef>
                <a:spcPts val="50"/>
              </a:spcBef>
              <a:buChar char="-"/>
              <a:tabLst>
                <a:tab pos="101600" algn="l"/>
              </a:tabLst>
            </a:pPr>
            <a:r>
              <a:rPr dirty="0" sz="1200">
                <a:latin typeface="Times New Roman"/>
                <a:cs typeface="Times New Roman"/>
              </a:rPr>
              <a:t>Can carry out a prepared structured interview with some spontaneous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follow-up  questions.</a:t>
            </a:r>
            <a:endParaRPr sz="1200">
              <a:latin typeface="Times New Roman"/>
              <a:cs typeface="Times New Roman"/>
            </a:endParaRPr>
          </a:p>
          <a:p>
            <a:pPr marL="100965" indent="-88265">
              <a:lnSpc>
                <a:spcPts val="1305"/>
              </a:lnSpc>
              <a:buChar char="-"/>
              <a:tabLst>
                <a:tab pos="101600" algn="l"/>
              </a:tabLst>
            </a:pPr>
            <a:r>
              <a:rPr dirty="0" sz="1200">
                <a:latin typeface="Times New Roman"/>
                <a:cs typeface="Times New Roman"/>
              </a:rPr>
              <a:t>Can write simple informal emails/letters and online postings giving news or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opinions.</a:t>
            </a:r>
            <a:endParaRPr sz="1200">
              <a:latin typeface="Times New Roman"/>
              <a:cs typeface="Times New Roman"/>
            </a:endParaRPr>
          </a:p>
          <a:p>
            <a:pPr marL="100965" indent="-88265">
              <a:lnSpc>
                <a:spcPts val="1380"/>
              </a:lnSpc>
              <a:buChar char="-"/>
              <a:tabLst>
                <a:tab pos="101600" algn="l"/>
              </a:tabLst>
            </a:pPr>
            <a:r>
              <a:rPr dirty="0" sz="1200">
                <a:latin typeface="Times New Roman"/>
                <a:cs typeface="Times New Roman"/>
              </a:rPr>
              <a:t>Can write short, basic descriptions of places, people or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things.</a:t>
            </a:r>
            <a:endParaRPr sz="1200">
              <a:latin typeface="Times New Roman"/>
              <a:cs typeface="Times New Roman"/>
            </a:endParaRPr>
          </a:p>
          <a:p>
            <a:pPr marL="12700" marR="102870">
              <a:lnSpc>
                <a:spcPts val="1390"/>
              </a:lnSpc>
              <a:spcBef>
                <a:spcPts val="50"/>
              </a:spcBef>
              <a:buChar char="-"/>
              <a:tabLst>
                <a:tab pos="101600" algn="l"/>
              </a:tabLst>
            </a:pPr>
            <a:r>
              <a:rPr dirty="0" sz="1200">
                <a:latin typeface="Times New Roman"/>
                <a:cs typeface="Times New Roman"/>
              </a:rPr>
              <a:t>Can write a basic paragraph containing a topic sentence and related details, if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provided  with a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model.</a:t>
            </a:r>
            <a:endParaRPr sz="1200">
              <a:latin typeface="Times New Roman"/>
              <a:cs typeface="Times New Roman"/>
            </a:endParaRPr>
          </a:p>
          <a:p>
            <a:pPr marL="100965" indent="-88265">
              <a:lnSpc>
                <a:spcPts val="1330"/>
              </a:lnSpc>
              <a:buChar char="-"/>
              <a:tabLst>
                <a:tab pos="101600" algn="l"/>
              </a:tabLst>
            </a:pPr>
            <a:r>
              <a:rPr dirty="0" sz="1200">
                <a:latin typeface="Times New Roman"/>
                <a:cs typeface="Times New Roman"/>
              </a:rPr>
              <a:t>Can write a basic letter of application with limited supporting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details.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Font typeface="Times New Roman"/>
              <a:buChar char="-"/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415"/>
              </a:lnSpc>
            </a:pPr>
            <a:r>
              <a:rPr dirty="0" sz="1200" b="1">
                <a:solidFill>
                  <a:srgbClr val="FF0000"/>
                </a:solidFill>
                <a:latin typeface="Times New Roman"/>
                <a:cs typeface="Times New Roman"/>
              </a:rPr>
              <a:t>NorthStar-3</a:t>
            </a:r>
            <a:endParaRPr sz="1200">
              <a:latin typeface="Times New Roman"/>
              <a:cs typeface="Times New Roman"/>
            </a:endParaRPr>
          </a:p>
          <a:p>
            <a:pPr marL="100965" indent="-88265">
              <a:lnSpc>
                <a:spcPts val="1380"/>
              </a:lnSpc>
              <a:buChar char="-"/>
              <a:tabLst>
                <a:tab pos="101600" algn="l"/>
              </a:tabLst>
            </a:pPr>
            <a:r>
              <a:rPr dirty="0" sz="1200">
                <a:latin typeface="Times New Roman"/>
                <a:cs typeface="Times New Roman"/>
              </a:rPr>
              <a:t>Can predict the content of a simple academic text, using headings, images, and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captions.</a:t>
            </a:r>
            <a:endParaRPr sz="1200">
              <a:latin typeface="Times New Roman"/>
              <a:cs typeface="Times New Roman"/>
            </a:endParaRPr>
          </a:p>
          <a:p>
            <a:pPr marL="100965" indent="-88265">
              <a:lnSpc>
                <a:spcPts val="1380"/>
              </a:lnSpc>
              <a:buChar char="-"/>
              <a:tabLst>
                <a:tab pos="101600" algn="l"/>
              </a:tabLst>
            </a:pPr>
            <a:r>
              <a:rPr dirty="0" sz="1200">
                <a:latin typeface="Times New Roman"/>
                <a:cs typeface="Times New Roman"/>
              </a:rPr>
              <a:t>Can guess the meaning of an unfamiliar word from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context.</a:t>
            </a:r>
            <a:endParaRPr sz="1200">
              <a:latin typeface="Times New Roman"/>
              <a:cs typeface="Times New Roman"/>
            </a:endParaRPr>
          </a:p>
          <a:p>
            <a:pPr marL="100965" indent="-88265">
              <a:lnSpc>
                <a:spcPts val="1380"/>
              </a:lnSpc>
              <a:buChar char="-"/>
              <a:tabLst>
                <a:tab pos="101600" algn="l"/>
              </a:tabLst>
            </a:pPr>
            <a:r>
              <a:rPr dirty="0" sz="1200">
                <a:latin typeface="Times New Roman"/>
                <a:cs typeface="Times New Roman"/>
              </a:rPr>
              <a:t>Can predict the content of a simple academic text, using headings, images, and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captions.</a:t>
            </a:r>
            <a:endParaRPr sz="1200">
              <a:latin typeface="Times New Roman"/>
              <a:cs typeface="Times New Roman"/>
            </a:endParaRPr>
          </a:p>
          <a:p>
            <a:pPr marL="100965" indent="-88265">
              <a:lnSpc>
                <a:spcPts val="1380"/>
              </a:lnSpc>
              <a:buChar char="-"/>
              <a:tabLst>
                <a:tab pos="101600" algn="l"/>
              </a:tabLst>
            </a:pPr>
            <a:r>
              <a:rPr dirty="0" sz="1200">
                <a:latin typeface="Times New Roman"/>
                <a:cs typeface="Times New Roman"/>
              </a:rPr>
              <a:t>Can identify the main topic and related ideas in a structured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text.</a:t>
            </a:r>
            <a:endParaRPr sz="1200">
              <a:latin typeface="Times New Roman"/>
              <a:cs typeface="Times New Roman"/>
            </a:endParaRPr>
          </a:p>
          <a:p>
            <a:pPr marL="12700" marR="229235">
              <a:lnSpc>
                <a:spcPts val="1370"/>
              </a:lnSpc>
              <a:spcBef>
                <a:spcPts val="80"/>
              </a:spcBef>
              <a:buChar char="-"/>
              <a:tabLst>
                <a:tab pos="101600" algn="l"/>
              </a:tabLst>
            </a:pPr>
            <a:r>
              <a:rPr dirty="0" sz="1200">
                <a:latin typeface="Times New Roman"/>
                <a:cs typeface="Times New Roman"/>
              </a:rPr>
              <a:t>Can distinguish between the main idea and related ideas in a simple academic text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  order to answer specific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questions.</a:t>
            </a:r>
            <a:endParaRPr sz="1200">
              <a:latin typeface="Times New Roman"/>
              <a:cs typeface="Times New Roman"/>
            </a:endParaRPr>
          </a:p>
          <a:p>
            <a:pPr marL="100965" indent="-88265">
              <a:lnSpc>
                <a:spcPts val="1320"/>
              </a:lnSpc>
              <a:buChar char="-"/>
              <a:tabLst>
                <a:tab pos="101600" algn="l"/>
              </a:tabLst>
            </a:pPr>
            <a:r>
              <a:rPr dirty="0" sz="1200">
                <a:latin typeface="Times New Roman"/>
                <a:cs typeface="Times New Roman"/>
              </a:rPr>
              <a:t>Can make simple inferences based on information given in a short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article.</a:t>
            </a:r>
            <a:endParaRPr sz="1200">
              <a:latin typeface="Times New Roman"/>
              <a:cs typeface="Times New Roman"/>
            </a:endParaRPr>
          </a:p>
          <a:p>
            <a:pPr marL="12700" marR="508000">
              <a:lnSpc>
                <a:spcPts val="1390"/>
              </a:lnSpc>
              <a:spcBef>
                <a:spcPts val="50"/>
              </a:spcBef>
              <a:buChar char="-"/>
              <a:tabLst>
                <a:tab pos="101600" algn="l"/>
              </a:tabLst>
            </a:pPr>
            <a:r>
              <a:rPr dirty="0" sz="1200">
                <a:latin typeface="Times New Roman"/>
                <a:cs typeface="Times New Roman"/>
              </a:rPr>
              <a:t>Can derive the probable meaning of simple unknown words from short,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familiar  contexts.</a:t>
            </a:r>
            <a:endParaRPr sz="1200">
              <a:latin typeface="Times New Roman"/>
              <a:cs typeface="Times New Roman"/>
            </a:endParaRPr>
          </a:p>
          <a:p>
            <a:pPr marL="100965" indent="-88265">
              <a:lnSpc>
                <a:spcPts val="1305"/>
              </a:lnSpc>
              <a:buChar char="-"/>
              <a:tabLst>
                <a:tab pos="101600" algn="l"/>
              </a:tabLst>
            </a:pPr>
            <a:r>
              <a:rPr dirty="0" sz="1200">
                <a:latin typeface="Times New Roman"/>
                <a:cs typeface="Times New Roman"/>
              </a:rPr>
              <a:t>Can identify the main topic and related ideas in a structured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text.</a:t>
            </a:r>
            <a:endParaRPr sz="1200">
              <a:latin typeface="Times New Roman"/>
              <a:cs typeface="Times New Roman"/>
            </a:endParaRPr>
          </a:p>
          <a:p>
            <a:pPr marL="100965" indent="-88265">
              <a:lnSpc>
                <a:spcPts val="1380"/>
              </a:lnSpc>
              <a:buChar char="-"/>
              <a:tabLst>
                <a:tab pos="101600" algn="l"/>
              </a:tabLst>
            </a:pPr>
            <a:r>
              <a:rPr dirty="0" sz="1200">
                <a:latin typeface="Times New Roman"/>
                <a:cs typeface="Times New Roman"/>
              </a:rPr>
              <a:t>Can synthesise information from two or more basic texts, if guided by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questions.</a:t>
            </a:r>
            <a:endParaRPr sz="1200">
              <a:latin typeface="Times New Roman"/>
              <a:cs typeface="Times New Roman"/>
            </a:endParaRPr>
          </a:p>
          <a:p>
            <a:pPr marL="100965" indent="-88265">
              <a:lnSpc>
                <a:spcPts val="1380"/>
              </a:lnSpc>
              <a:buChar char="-"/>
              <a:tabLst>
                <a:tab pos="101600" algn="l"/>
              </a:tabLst>
            </a:pPr>
            <a:r>
              <a:rPr dirty="0" sz="1200">
                <a:latin typeface="Times New Roman"/>
                <a:cs typeface="Times New Roman"/>
              </a:rPr>
              <a:t>Can synthesise information from two or more basic texts, if guided by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questions.</a:t>
            </a:r>
            <a:endParaRPr sz="1200">
              <a:latin typeface="Times New Roman"/>
              <a:cs typeface="Times New Roman"/>
            </a:endParaRPr>
          </a:p>
          <a:p>
            <a:pPr marL="100965" indent="-88265">
              <a:lnSpc>
                <a:spcPts val="1380"/>
              </a:lnSpc>
              <a:buChar char="-"/>
              <a:tabLst>
                <a:tab pos="101600" algn="l"/>
              </a:tabLst>
            </a:pPr>
            <a:r>
              <a:rPr dirty="0" sz="1200">
                <a:latin typeface="Times New Roman"/>
                <a:cs typeface="Times New Roman"/>
              </a:rPr>
              <a:t>Can effectively participate in a classroom discussion about an academic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topic.</a:t>
            </a:r>
            <a:endParaRPr sz="1200">
              <a:latin typeface="Times New Roman"/>
              <a:cs typeface="Times New Roman"/>
            </a:endParaRPr>
          </a:p>
          <a:p>
            <a:pPr marL="100965" indent="-88265">
              <a:lnSpc>
                <a:spcPts val="1380"/>
              </a:lnSpc>
              <a:buChar char="-"/>
              <a:tabLst>
                <a:tab pos="101600" algn="l"/>
              </a:tabLst>
            </a:pPr>
            <a:r>
              <a:rPr dirty="0" sz="1200">
                <a:latin typeface="Times New Roman"/>
                <a:cs typeface="Times New Roman"/>
              </a:rPr>
              <a:t>Can write about experiences, feelings and reactions in a simple connected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text.</a:t>
            </a:r>
            <a:endParaRPr sz="1200">
              <a:latin typeface="Times New Roman"/>
              <a:cs typeface="Times New Roman"/>
            </a:endParaRPr>
          </a:p>
          <a:p>
            <a:pPr marL="100965" indent="-88265">
              <a:lnSpc>
                <a:spcPts val="1380"/>
              </a:lnSpc>
              <a:buChar char="-"/>
              <a:tabLst>
                <a:tab pos="101600" algn="l"/>
              </a:tabLst>
            </a:pPr>
            <a:r>
              <a:rPr dirty="0" sz="1200">
                <a:latin typeface="Times New Roman"/>
                <a:cs typeface="Times New Roman"/>
              </a:rPr>
              <a:t>Can write descriptions of past events, activities, or personal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experiences.</a:t>
            </a:r>
            <a:endParaRPr sz="1200">
              <a:latin typeface="Times New Roman"/>
              <a:cs typeface="Times New Roman"/>
            </a:endParaRPr>
          </a:p>
          <a:p>
            <a:pPr marL="100965" indent="-88265">
              <a:lnSpc>
                <a:spcPts val="1380"/>
              </a:lnSpc>
              <a:buChar char="-"/>
              <a:tabLst>
                <a:tab pos="101600" algn="l"/>
              </a:tabLst>
            </a:pPr>
            <a:r>
              <a:rPr dirty="0" sz="1200">
                <a:latin typeface="Times New Roman"/>
                <a:cs typeface="Times New Roman"/>
              </a:rPr>
              <a:t>Can use appropriate outlines to organise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ideas.</a:t>
            </a:r>
            <a:endParaRPr sz="1200">
              <a:latin typeface="Times New Roman"/>
              <a:cs typeface="Times New Roman"/>
            </a:endParaRPr>
          </a:p>
          <a:p>
            <a:pPr marL="100965" indent="-88265">
              <a:lnSpc>
                <a:spcPts val="1380"/>
              </a:lnSpc>
              <a:buChar char="-"/>
              <a:tabLst>
                <a:tab pos="101600" algn="l"/>
              </a:tabLst>
            </a:pPr>
            <a:r>
              <a:rPr dirty="0" sz="1200">
                <a:latin typeface="Times New Roman"/>
                <a:cs typeface="Times New Roman"/>
              </a:rPr>
              <a:t>Can write a strong topic sentence within a clear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paragraph.</a:t>
            </a:r>
            <a:endParaRPr sz="1200">
              <a:latin typeface="Times New Roman"/>
              <a:cs typeface="Times New Roman"/>
            </a:endParaRPr>
          </a:p>
          <a:p>
            <a:pPr marL="100965" indent="-88265">
              <a:lnSpc>
                <a:spcPts val="1380"/>
              </a:lnSpc>
              <a:buChar char="-"/>
              <a:tabLst>
                <a:tab pos="101600" algn="l"/>
              </a:tabLst>
            </a:pPr>
            <a:r>
              <a:rPr dirty="0" sz="1200">
                <a:latin typeface="Times New Roman"/>
                <a:cs typeface="Times New Roman"/>
              </a:rPr>
              <a:t>Can support a main idea with examples and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reasons.</a:t>
            </a:r>
            <a:endParaRPr sz="1200">
              <a:latin typeface="Times New Roman"/>
              <a:cs typeface="Times New Roman"/>
            </a:endParaRPr>
          </a:p>
          <a:p>
            <a:pPr marL="100965" indent="-88265">
              <a:lnSpc>
                <a:spcPts val="1380"/>
              </a:lnSpc>
              <a:buChar char="-"/>
              <a:tabLst>
                <a:tab pos="101600" algn="l"/>
              </a:tabLst>
            </a:pPr>
            <a:r>
              <a:rPr dirty="0" sz="1200">
                <a:latin typeface="Times New Roman"/>
                <a:cs typeface="Times New Roman"/>
              </a:rPr>
              <a:t>Can edit and improve a simple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text.</a:t>
            </a:r>
            <a:endParaRPr sz="1200">
              <a:latin typeface="Times New Roman"/>
              <a:cs typeface="Times New Roman"/>
            </a:endParaRPr>
          </a:p>
          <a:p>
            <a:pPr marL="100965" indent="-88265">
              <a:lnSpc>
                <a:spcPts val="1380"/>
              </a:lnSpc>
              <a:buChar char="-"/>
              <a:tabLst>
                <a:tab pos="101600" algn="l"/>
              </a:tabLst>
            </a:pPr>
            <a:r>
              <a:rPr dirty="0" sz="1200">
                <a:latin typeface="Times New Roman"/>
                <a:cs typeface="Times New Roman"/>
              </a:rPr>
              <a:t>Can summarise factual information within their field of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interest.</a:t>
            </a:r>
            <a:endParaRPr sz="1200">
              <a:latin typeface="Times New Roman"/>
              <a:cs typeface="Times New Roman"/>
            </a:endParaRPr>
          </a:p>
          <a:p>
            <a:pPr marL="12700" marR="330835">
              <a:lnSpc>
                <a:spcPts val="1370"/>
              </a:lnSpc>
              <a:spcBef>
                <a:spcPts val="80"/>
              </a:spcBef>
              <a:buChar char="-"/>
              <a:tabLst>
                <a:tab pos="101600" algn="l"/>
              </a:tabLst>
            </a:pPr>
            <a:r>
              <a:rPr dirty="0" sz="1200">
                <a:latin typeface="Times New Roman"/>
                <a:cs typeface="Times New Roman"/>
              </a:rPr>
              <a:t>Can write a brief standard report conveying factual information, stating reasons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for  actions.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Times New Roman"/>
              <a:buChar char="-"/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415"/>
              </a:lnSpc>
              <a:spcBef>
                <a:spcPts val="5"/>
              </a:spcBef>
            </a:pPr>
            <a:r>
              <a:rPr dirty="0" sz="1200" b="1">
                <a:solidFill>
                  <a:srgbClr val="FF0000"/>
                </a:solidFill>
                <a:latin typeface="Times New Roman"/>
                <a:cs typeface="Times New Roman"/>
              </a:rPr>
              <a:t>NorthStar-4</a:t>
            </a:r>
            <a:endParaRPr sz="1200">
              <a:latin typeface="Times New Roman"/>
              <a:cs typeface="Times New Roman"/>
            </a:endParaRPr>
          </a:p>
          <a:p>
            <a:pPr marL="100965" indent="-88265">
              <a:lnSpc>
                <a:spcPts val="1380"/>
              </a:lnSpc>
              <a:buChar char="-"/>
              <a:tabLst>
                <a:tab pos="101600" algn="l"/>
              </a:tabLst>
            </a:pPr>
            <a:r>
              <a:rPr dirty="0" sz="1200">
                <a:latin typeface="Times New Roman"/>
                <a:cs typeface="Times New Roman"/>
              </a:rPr>
              <a:t>Can recognise inferred meaning in a structured text, if guided by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questions.</a:t>
            </a:r>
            <a:endParaRPr sz="1200">
              <a:latin typeface="Times New Roman"/>
              <a:cs typeface="Times New Roman"/>
            </a:endParaRPr>
          </a:p>
          <a:p>
            <a:pPr marL="12700" marR="411480">
              <a:lnSpc>
                <a:spcPts val="1390"/>
              </a:lnSpc>
              <a:spcBef>
                <a:spcPts val="50"/>
              </a:spcBef>
              <a:buChar char="-"/>
              <a:tabLst>
                <a:tab pos="101600" algn="l"/>
              </a:tabLst>
            </a:pPr>
            <a:r>
              <a:rPr dirty="0" sz="1200">
                <a:latin typeface="Times New Roman"/>
                <a:cs typeface="Times New Roman"/>
              </a:rPr>
              <a:t>Can make inferences or predictions about the content of newspaper and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magazine  articles from headings, titles or</a:t>
            </a:r>
            <a:r>
              <a:rPr dirty="0" sz="1200" spc="-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headlines.</a:t>
            </a:r>
            <a:endParaRPr sz="1200">
              <a:latin typeface="Times New Roman"/>
              <a:cs typeface="Times New Roman"/>
            </a:endParaRPr>
          </a:p>
          <a:p>
            <a:pPr marL="100965" indent="-88265">
              <a:lnSpc>
                <a:spcPts val="1305"/>
              </a:lnSpc>
              <a:buChar char="-"/>
              <a:tabLst>
                <a:tab pos="101600" algn="l"/>
              </a:tabLst>
            </a:pPr>
            <a:r>
              <a:rPr dirty="0" sz="1200">
                <a:latin typeface="Times New Roman"/>
                <a:cs typeface="Times New Roman"/>
              </a:rPr>
              <a:t>Can distinguish between the main idea and related ideas in a simple academic text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80"/>
              </a:lnSpc>
            </a:pPr>
            <a:r>
              <a:rPr dirty="0" sz="1200">
                <a:latin typeface="Times New Roman"/>
                <a:cs typeface="Times New Roman"/>
              </a:rPr>
              <a:t>order to answer specific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questions.</a:t>
            </a:r>
            <a:endParaRPr sz="1200">
              <a:latin typeface="Times New Roman"/>
              <a:cs typeface="Times New Roman"/>
            </a:endParaRPr>
          </a:p>
          <a:p>
            <a:pPr marL="100965" indent="-88265">
              <a:lnSpc>
                <a:spcPts val="1380"/>
              </a:lnSpc>
              <a:buChar char="-"/>
              <a:tabLst>
                <a:tab pos="101600" algn="l"/>
              </a:tabLst>
            </a:pPr>
            <a:r>
              <a:rPr dirty="0" sz="1200">
                <a:latin typeface="Times New Roman"/>
                <a:cs typeface="Times New Roman"/>
              </a:rPr>
              <a:t>Can scan a long text or a set of related texts in order to find specific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information.</a:t>
            </a:r>
            <a:endParaRPr sz="1200">
              <a:latin typeface="Times New Roman"/>
              <a:cs typeface="Times New Roman"/>
            </a:endParaRPr>
          </a:p>
          <a:p>
            <a:pPr marL="100965" indent="-88265">
              <a:lnSpc>
                <a:spcPts val="1380"/>
              </a:lnSpc>
              <a:buChar char="-"/>
              <a:tabLst>
                <a:tab pos="101600" algn="l"/>
              </a:tabLst>
            </a:pPr>
            <a:r>
              <a:rPr dirty="0" sz="1200">
                <a:latin typeface="Times New Roman"/>
                <a:cs typeface="Times New Roman"/>
              </a:rPr>
              <a:t>Can recognise inferred meaning in a structured text, if guided by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questions.</a:t>
            </a:r>
            <a:endParaRPr sz="1200">
              <a:latin typeface="Times New Roman"/>
              <a:cs typeface="Times New Roman"/>
            </a:endParaRPr>
          </a:p>
          <a:p>
            <a:pPr marL="100965" indent="-88265">
              <a:lnSpc>
                <a:spcPts val="1380"/>
              </a:lnSpc>
              <a:buChar char="-"/>
              <a:tabLst>
                <a:tab pos="101600" algn="l"/>
              </a:tabLst>
            </a:pPr>
            <a:r>
              <a:rPr dirty="0" sz="1200">
                <a:latin typeface="Times New Roman"/>
                <a:cs typeface="Times New Roman"/>
              </a:rPr>
              <a:t>Can guess the meaning of an unfamiliar word from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context.</a:t>
            </a:r>
            <a:endParaRPr sz="1200">
              <a:latin typeface="Times New Roman"/>
              <a:cs typeface="Times New Roman"/>
            </a:endParaRPr>
          </a:p>
          <a:p>
            <a:pPr marL="12700" marR="203200">
              <a:lnSpc>
                <a:spcPts val="1370"/>
              </a:lnSpc>
              <a:spcBef>
                <a:spcPts val="80"/>
              </a:spcBef>
              <a:buChar char="-"/>
              <a:tabLst>
                <a:tab pos="101600" algn="l"/>
              </a:tabLst>
            </a:pPr>
            <a:r>
              <a:rPr dirty="0" sz="1200">
                <a:latin typeface="Times New Roman"/>
                <a:cs typeface="Times New Roman"/>
              </a:rPr>
              <a:t>Can identify the main conclusions in a text that presents and contrasts arguments in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  clearly signalled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way.</a:t>
            </a:r>
            <a:endParaRPr sz="1200">
              <a:latin typeface="Times New Roman"/>
              <a:cs typeface="Times New Roman"/>
            </a:endParaRPr>
          </a:p>
          <a:p>
            <a:pPr marL="100965" indent="-88265">
              <a:lnSpc>
                <a:spcPts val="1320"/>
              </a:lnSpc>
              <a:buChar char="-"/>
              <a:tabLst>
                <a:tab pos="101600" algn="l"/>
              </a:tabLst>
            </a:pPr>
            <a:r>
              <a:rPr dirty="0" sz="1200">
                <a:latin typeface="Times New Roman"/>
                <a:cs typeface="Times New Roman"/>
              </a:rPr>
              <a:t>Can understand the use of quotes in an academic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text.</a:t>
            </a:r>
            <a:endParaRPr sz="1200">
              <a:latin typeface="Times New Roman"/>
              <a:cs typeface="Times New Roman"/>
            </a:endParaRPr>
          </a:p>
          <a:p>
            <a:pPr marL="100965" indent="-88265">
              <a:lnSpc>
                <a:spcPts val="1405"/>
              </a:lnSpc>
              <a:buChar char="-"/>
              <a:tabLst>
                <a:tab pos="101600" algn="l"/>
              </a:tabLst>
            </a:pPr>
            <a:r>
              <a:rPr dirty="0" sz="1200">
                <a:latin typeface="Times New Roman"/>
                <a:cs typeface="Times New Roman"/>
              </a:rPr>
              <a:t>Can synthesise information from two or more basic texts, if guided by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42371" y="914280"/>
            <a:ext cx="5481320" cy="54559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05"/>
              </a:lnSpc>
              <a:buChar char="-"/>
              <a:tabLst>
                <a:tab pos="101600" algn="l"/>
              </a:tabLst>
            </a:pPr>
            <a:r>
              <a:rPr dirty="0" sz="1200">
                <a:latin typeface="Times New Roman"/>
                <a:cs typeface="Times New Roman"/>
              </a:rPr>
              <a:t>Can summarise and give opinions on issues and stories and answer questions in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detail.</a:t>
            </a:r>
            <a:endParaRPr sz="1200">
              <a:latin typeface="Times New Roman"/>
              <a:cs typeface="Times New Roman"/>
            </a:endParaRPr>
          </a:p>
          <a:p>
            <a:pPr marL="100965" indent="-88265">
              <a:lnSpc>
                <a:spcPts val="1380"/>
              </a:lnSpc>
              <a:buChar char="-"/>
              <a:tabLst>
                <a:tab pos="101600" algn="l"/>
              </a:tabLst>
            </a:pPr>
            <a:r>
              <a:rPr dirty="0" sz="1200">
                <a:latin typeface="Times New Roman"/>
                <a:cs typeface="Times New Roman"/>
              </a:rPr>
              <a:t>Can respond to ideas and suggestions in informal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discussions.</a:t>
            </a:r>
            <a:endParaRPr sz="1200">
              <a:latin typeface="Times New Roman"/>
              <a:cs typeface="Times New Roman"/>
            </a:endParaRPr>
          </a:p>
          <a:p>
            <a:pPr marL="100965" indent="-88265">
              <a:lnSpc>
                <a:spcPts val="1380"/>
              </a:lnSpc>
              <a:buChar char="-"/>
              <a:tabLst>
                <a:tab pos="101600" algn="l"/>
              </a:tabLst>
            </a:pPr>
            <a:r>
              <a:rPr dirty="0" sz="1200">
                <a:latin typeface="Times New Roman"/>
                <a:cs typeface="Times New Roman"/>
              </a:rPr>
              <a:t>Can use appropriate outlines to organise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ideas.</a:t>
            </a:r>
            <a:endParaRPr sz="1200">
              <a:latin typeface="Times New Roman"/>
              <a:cs typeface="Times New Roman"/>
            </a:endParaRPr>
          </a:p>
          <a:p>
            <a:pPr marL="100965" indent="-88265">
              <a:lnSpc>
                <a:spcPts val="1380"/>
              </a:lnSpc>
              <a:buChar char="-"/>
              <a:tabLst>
                <a:tab pos="101600" algn="l"/>
              </a:tabLst>
            </a:pPr>
            <a:r>
              <a:rPr dirty="0" sz="1200">
                <a:latin typeface="Times New Roman"/>
                <a:cs typeface="Times New Roman"/>
              </a:rPr>
              <a:t>Can take notes of key points during a talk on a familiar topic, if delivered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clearly.</a:t>
            </a:r>
            <a:endParaRPr sz="1200">
              <a:latin typeface="Times New Roman"/>
              <a:cs typeface="Times New Roman"/>
            </a:endParaRPr>
          </a:p>
          <a:p>
            <a:pPr marL="100965" indent="-88265">
              <a:lnSpc>
                <a:spcPts val="1380"/>
              </a:lnSpc>
              <a:buChar char="-"/>
              <a:tabLst>
                <a:tab pos="101600" algn="l"/>
              </a:tabLst>
            </a:pPr>
            <a:r>
              <a:rPr dirty="0" sz="1200">
                <a:latin typeface="Times New Roman"/>
                <a:cs typeface="Times New Roman"/>
              </a:rPr>
              <a:t>Can write a strong topic sentence within a clear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paragraph.</a:t>
            </a:r>
            <a:endParaRPr sz="1200">
              <a:latin typeface="Times New Roman"/>
              <a:cs typeface="Times New Roman"/>
            </a:endParaRPr>
          </a:p>
          <a:p>
            <a:pPr marL="100965" indent="-88265">
              <a:lnSpc>
                <a:spcPts val="1380"/>
              </a:lnSpc>
              <a:buChar char="-"/>
              <a:tabLst>
                <a:tab pos="101600" algn="l"/>
              </a:tabLst>
            </a:pPr>
            <a:r>
              <a:rPr dirty="0" sz="1200">
                <a:latin typeface="Times New Roman"/>
                <a:cs typeface="Times New Roman"/>
              </a:rPr>
              <a:t>Can write a strong topic sentence within a clear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paragraph.</a:t>
            </a:r>
            <a:endParaRPr sz="1200">
              <a:latin typeface="Times New Roman"/>
              <a:cs typeface="Times New Roman"/>
            </a:endParaRPr>
          </a:p>
          <a:p>
            <a:pPr marL="100965" indent="-88265">
              <a:lnSpc>
                <a:spcPts val="1415"/>
              </a:lnSpc>
              <a:buChar char="-"/>
              <a:tabLst>
                <a:tab pos="101600" algn="l"/>
              </a:tabLst>
            </a:pPr>
            <a:r>
              <a:rPr dirty="0" sz="1200">
                <a:latin typeface="Times New Roman"/>
                <a:cs typeface="Times New Roman"/>
              </a:rPr>
              <a:t>Can write an essay in response to a specific question, if provided with a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model.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Font typeface="Times New Roman"/>
              <a:buChar char="-"/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405"/>
              </a:lnSpc>
            </a:pPr>
            <a:r>
              <a:rPr dirty="0" sz="1200" b="1">
                <a:solidFill>
                  <a:srgbClr val="FF0000"/>
                </a:solidFill>
                <a:latin typeface="Times New Roman"/>
                <a:cs typeface="Times New Roman"/>
              </a:rPr>
              <a:t>Northstar-5</a:t>
            </a:r>
            <a:endParaRPr sz="1200">
              <a:latin typeface="Times New Roman"/>
              <a:cs typeface="Times New Roman"/>
            </a:endParaRPr>
          </a:p>
          <a:p>
            <a:pPr marL="100965" indent="-88265">
              <a:lnSpc>
                <a:spcPts val="1380"/>
              </a:lnSpc>
              <a:buChar char="-"/>
              <a:tabLst>
                <a:tab pos="101600" algn="l"/>
              </a:tabLst>
            </a:pPr>
            <a:r>
              <a:rPr dirty="0" sz="1200">
                <a:latin typeface="Times New Roman"/>
                <a:cs typeface="Times New Roman"/>
              </a:rPr>
              <a:t>Can understand the main points of complex academic/professional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presentations.</a:t>
            </a:r>
            <a:endParaRPr sz="1200">
              <a:latin typeface="Times New Roman"/>
              <a:cs typeface="Times New Roman"/>
            </a:endParaRPr>
          </a:p>
          <a:p>
            <a:pPr marL="12700" marR="135890">
              <a:lnSpc>
                <a:spcPts val="1370"/>
              </a:lnSpc>
              <a:spcBef>
                <a:spcPts val="80"/>
              </a:spcBef>
              <a:buChar char="-"/>
              <a:tabLst>
                <a:tab pos="101600" algn="l"/>
              </a:tabLst>
            </a:pPr>
            <a:r>
              <a:rPr dirty="0" sz="1200">
                <a:latin typeface="Times New Roman"/>
                <a:cs typeface="Times New Roman"/>
              </a:rPr>
              <a:t>Can distinguish between main ideas and supporting details in a linguistically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complex  presentation or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lecture.</a:t>
            </a:r>
            <a:endParaRPr sz="1200">
              <a:latin typeface="Times New Roman"/>
              <a:cs typeface="Times New Roman"/>
            </a:endParaRPr>
          </a:p>
          <a:p>
            <a:pPr marL="100965" indent="-88265">
              <a:lnSpc>
                <a:spcPts val="1320"/>
              </a:lnSpc>
              <a:buChar char="-"/>
              <a:tabLst>
                <a:tab pos="101600" algn="l"/>
              </a:tabLst>
            </a:pPr>
            <a:r>
              <a:rPr dirty="0" sz="1200">
                <a:latin typeface="Times New Roman"/>
                <a:cs typeface="Times New Roman"/>
              </a:rPr>
              <a:t>Can recognise emphasis through intonation and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stress.</a:t>
            </a:r>
            <a:endParaRPr sz="1200">
              <a:latin typeface="Times New Roman"/>
              <a:cs typeface="Times New Roman"/>
            </a:endParaRPr>
          </a:p>
          <a:p>
            <a:pPr marL="12700" marR="237490">
              <a:lnSpc>
                <a:spcPts val="1390"/>
              </a:lnSpc>
              <a:spcBef>
                <a:spcPts val="50"/>
              </a:spcBef>
              <a:buChar char="-"/>
              <a:tabLst>
                <a:tab pos="101600" algn="l"/>
              </a:tabLst>
            </a:pPr>
            <a:r>
              <a:rPr dirty="0" sz="1200">
                <a:latin typeface="Times New Roman"/>
                <a:cs typeface="Times New Roman"/>
              </a:rPr>
              <a:t>Can distinguish between fact and opinion in a linguistically complex presentation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  lecture.</a:t>
            </a:r>
            <a:endParaRPr sz="1200">
              <a:latin typeface="Times New Roman"/>
              <a:cs typeface="Times New Roman"/>
            </a:endParaRPr>
          </a:p>
          <a:p>
            <a:pPr marL="100965" indent="-88265">
              <a:lnSpc>
                <a:spcPts val="1305"/>
              </a:lnSpc>
              <a:buChar char="-"/>
              <a:tabLst>
                <a:tab pos="101600" algn="l"/>
              </a:tabLst>
            </a:pPr>
            <a:r>
              <a:rPr dirty="0" sz="1200">
                <a:latin typeface="Times New Roman"/>
                <a:cs typeface="Times New Roman"/>
              </a:rPr>
              <a:t>Can understand main points and check comprehension by using contextual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clues.</a:t>
            </a:r>
            <a:endParaRPr sz="1200">
              <a:latin typeface="Times New Roman"/>
              <a:cs typeface="Times New Roman"/>
            </a:endParaRPr>
          </a:p>
          <a:p>
            <a:pPr marL="100965" indent="-88265">
              <a:lnSpc>
                <a:spcPts val="1380"/>
              </a:lnSpc>
              <a:buChar char="-"/>
              <a:tabLst>
                <a:tab pos="101600" algn="l"/>
              </a:tabLst>
            </a:pPr>
            <a:r>
              <a:rPr dirty="0" sz="1200">
                <a:latin typeface="Times New Roman"/>
                <a:cs typeface="Times New Roman"/>
              </a:rPr>
              <a:t>Can recognise emphasis through intonation and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stress.</a:t>
            </a:r>
            <a:endParaRPr sz="1200">
              <a:latin typeface="Times New Roman"/>
              <a:cs typeface="Times New Roman"/>
            </a:endParaRPr>
          </a:p>
          <a:p>
            <a:pPr marL="100965" indent="-88265">
              <a:lnSpc>
                <a:spcPts val="1380"/>
              </a:lnSpc>
              <a:buChar char="-"/>
              <a:tabLst>
                <a:tab pos="101600" algn="l"/>
              </a:tabLst>
            </a:pPr>
            <a:r>
              <a:rPr dirty="0" sz="1200">
                <a:latin typeface="Times New Roman"/>
                <a:cs typeface="Times New Roman"/>
              </a:rPr>
              <a:t>Reading Can take effective notes on a linguistically complex and unfamiliar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text.</a:t>
            </a:r>
            <a:endParaRPr sz="1200">
              <a:latin typeface="Times New Roman"/>
              <a:cs typeface="Times New Roman"/>
            </a:endParaRPr>
          </a:p>
          <a:p>
            <a:pPr marL="100965" indent="-88265">
              <a:lnSpc>
                <a:spcPts val="1380"/>
              </a:lnSpc>
              <a:buChar char="-"/>
              <a:tabLst>
                <a:tab pos="101600" algn="l"/>
              </a:tabLst>
            </a:pPr>
            <a:r>
              <a:rPr dirty="0" sz="1200">
                <a:latin typeface="Times New Roman"/>
                <a:cs typeface="Times New Roman"/>
              </a:rPr>
              <a:t>Can research a topic by reading linguistically complex academic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texts.</a:t>
            </a:r>
            <a:endParaRPr sz="1200">
              <a:latin typeface="Times New Roman"/>
              <a:cs typeface="Times New Roman"/>
            </a:endParaRPr>
          </a:p>
          <a:p>
            <a:pPr marL="100965" indent="-88265">
              <a:lnSpc>
                <a:spcPts val="1380"/>
              </a:lnSpc>
              <a:buChar char="-"/>
              <a:tabLst>
                <a:tab pos="101600" algn="l"/>
              </a:tabLst>
            </a:pPr>
            <a:r>
              <a:rPr dirty="0" sz="1200">
                <a:latin typeface="Times New Roman"/>
                <a:cs typeface="Times New Roman"/>
              </a:rPr>
              <a:t>Can justify and sustain views clearly by providing relevant explanations and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arguments.</a:t>
            </a:r>
            <a:endParaRPr sz="1200">
              <a:latin typeface="Times New Roman"/>
              <a:cs typeface="Times New Roman"/>
            </a:endParaRPr>
          </a:p>
          <a:p>
            <a:pPr marL="100965" indent="-88265">
              <a:lnSpc>
                <a:spcPts val="1380"/>
              </a:lnSpc>
              <a:buChar char="-"/>
              <a:tabLst>
                <a:tab pos="101600" algn="l"/>
              </a:tabLst>
            </a:pPr>
            <a:r>
              <a:rPr dirty="0" sz="1200">
                <a:latin typeface="Times New Roman"/>
                <a:cs typeface="Times New Roman"/>
              </a:rPr>
              <a:t>Can speculate about causes, consequences, hypothetical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situations.</a:t>
            </a:r>
            <a:endParaRPr sz="1200">
              <a:latin typeface="Times New Roman"/>
              <a:cs typeface="Times New Roman"/>
            </a:endParaRPr>
          </a:p>
          <a:p>
            <a:pPr marL="12700" marR="191135">
              <a:lnSpc>
                <a:spcPts val="1390"/>
              </a:lnSpc>
              <a:spcBef>
                <a:spcPts val="50"/>
              </a:spcBef>
              <a:buChar char="-"/>
              <a:tabLst>
                <a:tab pos="101600" algn="l"/>
              </a:tabLst>
            </a:pPr>
            <a:r>
              <a:rPr dirty="0" sz="1200">
                <a:latin typeface="Times New Roman"/>
                <a:cs typeface="Times New Roman"/>
              </a:rPr>
              <a:t>Can develop an argument giving reasons in support of or against a particular point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  view.</a:t>
            </a:r>
            <a:endParaRPr sz="1200">
              <a:latin typeface="Times New Roman"/>
              <a:cs typeface="Times New Roman"/>
            </a:endParaRPr>
          </a:p>
          <a:p>
            <a:pPr marL="100965" indent="-88265">
              <a:lnSpc>
                <a:spcPts val="1305"/>
              </a:lnSpc>
              <a:buChar char="-"/>
              <a:tabLst>
                <a:tab pos="101600" algn="l"/>
              </a:tabLst>
            </a:pPr>
            <a:r>
              <a:rPr dirty="0" sz="1200">
                <a:latin typeface="Times New Roman"/>
                <a:cs typeface="Times New Roman"/>
              </a:rPr>
              <a:t>Can justify and sustain views clearly by providing relevant explanations and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arguments.</a:t>
            </a:r>
            <a:endParaRPr sz="1200">
              <a:latin typeface="Times New Roman"/>
              <a:cs typeface="Times New Roman"/>
            </a:endParaRPr>
          </a:p>
          <a:p>
            <a:pPr marL="100965" indent="-88265">
              <a:lnSpc>
                <a:spcPts val="1380"/>
              </a:lnSpc>
              <a:buChar char="-"/>
              <a:tabLst>
                <a:tab pos="101600" algn="l"/>
              </a:tabLst>
            </a:pPr>
            <a:r>
              <a:rPr dirty="0" sz="1200">
                <a:latin typeface="Times New Roman"/>
                <a:cs typeface="Times New Roman"/>
              </a:rPr>
              <a:t>Can explain information in detail in graphs and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charts.</a:t>
            </a:r>
            <a:endParaRPr sz="1200">
              <a:latin typeface="Times New Roman"/>
              <a:cs typeface="Times New Roman"/>
            </a:endParaRPr>
          </a:p>
          <a:p>
            <a:pPr marL="100965" indent="-88265">
              <a:lnSpc>
                <a:spcPts val="1380"/>
              </a:lnSpc>
              <a:buChar char="-"/>
              <a:tabLst>
                <a:tab pos="101600" algn="l"/>
              </a:tabLst>
            </a:pPr>
            <a:r>
              <a:rPr dirty="0" sz="1200">
                <a:latin typeface="Times New Roman"/>
                <a:cs typeface="Times New Roman"/>
              </a:rPr>
              <a:t>Can effectively and appropriately challenge ideas in an academic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discussion.</a:t>
            </a:r>
            <a:endParaRPr sz="1200">
              <a:latin typeface="Times New Roman"/>
              <a:cs typeface="Times New Roman"/>
            </a:endParaRPr>
          </a:p>
          <a:p>
            <a:pPr marL="12700" marR="43180">
              <a:lnSpc>
                <a:spcPts val="1370"/>
              </a:lnSpc>
              <a:spcBef>
                <a:spcPts val="80"/>
              </a:spcBef>
              <a:buChar char="-"/>
              <a:tabLst>
                <a:tab pos="101600" algn="l"/>
              </a:tabLst>
            </a:pPr>
            <a:r>
              <a:rPr dirty="0" sz="1200">
                <a:latin typeface="Times New Roman"/>
                <a:cs typeface="Times New Roman"/>
              </a:rPr>
              <a:t>Can compare the advantages and disadvantages of possible approaches and solutions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  an issue or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problem.</a:t>
            </a:r>
            <a:endParaRPr sz="1200">
              <a:latin typeface="Times New Roman"/>
              <a:cs typeface="Times New Roman"/>
            </a:endParaRPr>
          </a:p>
          <a:p>
            <a:pPr marL="100965" indent="-88265">
              <a:lnSpc>
                <a:spcPts val="1320"/>
              </a:lnSpc>
              <a:buChar char="-"/>
              <a:tabLst>
                <a:tab pos="101600" algn="l"/>
              </a:tabLst>
            </a:pPr>
            <a:r>
              <a:rPr dirty="0" sz="1200">
                <a:latin typeface="Times New Roman"/>
                <a:cs typeface="Times New Roman"/>
              </a:rPr>
              <a:t>Can discuss findings from a research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study.</a:t>
            </a:r>
            <a:endParaRPr sz="1200">
              <a:latin typeface="Times New Roman"/>
              <a:cs typeface="Times New Roman"/>
            </a:endParaRPr>
          </a:p>
          <a:p>
            <a:pPr marL="100965" indent="-88265">
              <a:lnSpc>
                <a:spcPts val="1380"/>
              </a:lnSpc>
              <a:buChar char="-"/>
              <a:tabLst>
                <a:tab pos="101600" algn="l"/>
              </a:tabLst>
            </a:pPr>
            <a:r>
              <a:rPr dirty="0" sz="1200">
                <a:latin typeface="Times New Roman"/>
                <a:cs typeface="Times New Roman"/>
              </a:rPr>
              <a:t>Can give a clear, detailed spoken description of how to carry out a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procedure.</a:t>
            </a:r>
            <a:endParaRPr sz="1200">
              <a:latin typeface="Times New Roman"/>
              <a:cs typeface="Times New Roman"/>
            </a:endParaRPr>
          </a:p>
          <a:p>
            <a:pPr marL="100965" indent="-88265">
              <a:lnSpc>
                <a:spcPts val="1415"/>
              </a:lnSpc>
              <a:buChar char="-"/>
              <a:tabLst>
                <a:tab pos="101600" algn="l"/>
              </a:tabLst>
            </a:pPr>
            <a:r>
              <a:rPr dirty="0" sz="1200">
                <a:latin typeface="Times New Roman"/>
                <a:cs typeface="Times New Roman"/>
              </a:rPr>
              <a:t>Can develop a clear argument with supporting subsidiary points and relevant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examples.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42371" y="1244734"/>
            <a:ext cx="3344545" cy="2641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550" spc="15" b="1">
                <a:latin typeface="Calibri"/>
                <a:cs typeface="Calibri"/>
              </a:rPr>
              <a:t>Proficiency Descriptors for </a:t>
            </a:r>
            <a:r>
              <a:rPr dirty="0" sz="1550" spc="20" b="1">
                <a:latin typeface="Calibri"/>
                <a:cs typeface="Calibri"/>
              </a:rPr>
              <a:t>ESP</a:t>
            </a:r>
            <a:r>
              <a:rPr dirty="0" sz="1550" spc="25" b="1">
                <a:latin typeface="Calibri"/>
                <a:cs typeface="Calibri"/>
              </a:rPr>
              <a:t> </a:t>
            </a:r>
            <a:r>
              <a:rPr dirty="0" sz="1550" spc="15" b="1">
                <a:latin typeface="Calibri"/>
                <a:cs typeface="Calibri"/>
              </a:rPr>
              <a:t>courses:</a:t>
            </a:r>
            <a:endParaRPr sz="1550">
              <a:latin typeface="Calibri"/>
              <a:cs typeface="Calibri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694824" y="1715904"/>
          <a:ext cx="6525895" cy="3962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65631"/>
                <a:gridCol w="5650992"/>
              </a:tblGrid>
              <a:tr h="795527">
                <a:tc>
                  <a:txBody>
                    <a:bodyPr/>
                    <a:lstStyle/>
                    <a:p>
                      <a:pPr marL="63500">
                        <a:lnSpc>
                          <a:spcPts val="1345"/>
                        </a:lnSpc>
                      </a:pPr>
                      <a:r>
                        <a:rPr dirty="0" sz="1200" b="1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Level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59690">
                        <a:lnSpc>
                          <a:spcPct val="143300"/>
                        </a:lnSpc>
                      </a:pPr>
                      <a:r>
                        <a:rPr dirty="0" sz="1200" b="1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(According  to</a:t>
                      </a:r>
                      <a:r>
                        <a:rPr dirty="0" sz="1200" spc="-100" b="1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CEFR)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095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07185" indent="33655">
                        <a:lnSpc>
                          <a:spcPts val="1345"/>
                        </a:lnSpc>
                      </a:pPr>
                      <a:r>
                        <a:rPr dirty="0" sz="1200" b="1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Interpretation of Achievement</a:t>
                      </a:r>
                      <a:r>
                        <a:rPr dirty="0" sz="1200" spc="-100" b="1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Scale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marL="1607185">
                        <a:lnSpc>
                          <a:spcPct val="100000"/>
                        </a:lnSpc>
                      </a:pPr>
                      <a:r>
                        <a:rPr dirty="0" sz="1200" b="1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Students who complete this level</a:t>
                      </a:r>
                      <a:r>
                        <a:rPr dirty="0" sz="1200" spc="-100" b="1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solidFill>
                            <a:srgbClr val="0000FF"/>
                          </a:solidFill>
                          <a:latin typeface="Times New Roman"/>
                          <a:cs typeface="Times New Roman"/>
                        </a:rPr>
                        <a:t>can: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095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60775">
                <a:tc>
                  <a:txBody>
                    <a:bodyPr/>
                    <a:lstStyle/>
                    <a:p>
                      <a:pPr marL="63500">
                        <a:lnSpc>
                          <a:spcPts val="1345"/>
                        </a:lnSpc>
                      </a:pPr>
                      <a:r>
                        <a:rPr dirty="0" sz="1200" b="1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B-1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095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0700" marR="396875" indent="-228600">
                        <a:lnSpc>
                          <a:spcPts val="1370"/>
                        </a:lnSpc>
                        <a:spcBef>
                          <a:spcPts val="5"/>
                        </a:spcBef>
                        <a:buChar char="-"/>
                        <a:tabLst>
                          <a:tab pos="520700" algn="l"/>
                          <a:tab pos="521334" algn="l"/>
                        </a:tabLst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Deal with most situations likely to arise whilst travelling in an area where</a:t>
                      </a:r>
                      <a:r>
                        <a:rPr dirty="0" sz="1200" spc="-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the  language is</a:t>
                      </a:r>
                      <a:r>
                        <a:rPr dirty="0" sz="1200" spc="-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spoken.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20700" marR="62865" indent="-228600">
                        <a:lnSpc>
                          <a:spcPts val="1370"/>
                        </a:lnSpc>
                        <a:spcBef>
                          <a:spcPts val="15"/>
                        </a:spcBef>
                        <a:buChar char="-"/>
                        <a:tabLst>
                          <a:tab pos="520700" algn="l"/>
                          <a:tab pos="521334" algn="l"/>
                        </a:tabLst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Enter unprepared into conversation on topics that are familiar, of personal interest  or pertinent to everyday life (e.g. family, hobbies, work, travel and current</a:t>
                      </a:r>
                      <a:r>
                        <a:rPr dirty="0" sz="1200" spc="-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events).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20700" marR="96520" indent="-228600">
                        <a:lnSpc>
                          <a:spcPts val="1370"/>
                        </a:lnSpc>
                        <a:spcBef>
                          <a:spcPts val="15"/>
                        </a:spcBef>
                        <a:buChar char="-"/>
                        <a:tabLst>
                          <a:tab pos="520700" algn="l"/>
                          <a:tab pos="521334" algn="l"/>
                        </a:tabLst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Connect phrases in a simple way in order to describe experiences and events,</a:t>
                      </a:r>
                      <a:r>
                        <a:rPr dirty="0" sz="1200" spc="-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your  dreams, hopes and</a:t>
                      </a:r>
                      <a:r>
                        <a:rPr dirty="0" sz="1200" spc="-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ambitions.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20700" indent="-228600">
                        <a:lnSpc>
                          <a:spcPts val="1320"/>
                        </a:lnSpc>
                        <a:buClr>
                          <a:srgbClr val="0000FF"/>
                        </a:buClr>
                        <a:buChar char="-"/>
                        <a:tabLst>
                          <a:tab pos="520700" algn="l"/>
                          <a:tab pos="521334" algn="l"/>
                        </a:tabLst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Briefly give reasons and explanations for opinions and</a:t>
                      </a:r>
                      <a:r>
                        <a:rPr dirty="0" sz="1200" spc="-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plans.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20700" indent="-228600">
                        <a:lnSpc>
                          <a:spcPts val="1380"/>
                        </a:lnSpc>
                        <a:buClr>
                          <a:srgbClr val="0000FF"/>
                        </a:buClr>
                        <a:buChar char="-"/>
                        <a:tabLst>
                          <a:tab pos="520700" algn="l"/>
                          <a:tab pos="521334" algn="l"/>
                        </a:tabLst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Narrate a story or relate the plot of a book or film and describe your</a:t>
                      </a:r>
                      <a:r>
                        <a:rPr dirty="0" sz="1200" spc="-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reactions.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20700" marR="143510" indent="-228600">
                        <a:lnSpc>
                          <a:spcPts val="1370"/>
                        </a:lnSpc>
                        <a:spcBef>
                          <a:spcPts val="75"/>
                        </a:spcBef>
                        <a:buClr>
                          <a:srgbClr val="0000FF"/>
                        </a:buClr>
                        <a:buChar char="-"/>
                        <a:tabLst>
                          <a:tab pos="520700" algn="l"/>
                          <a:tab pos="521334" algn="l"/>
                        </a:tabLst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Understand the main points of clear standard speech on familiar matters</a:t>
                      </a:r>
                      <a:r>
                        <a:rPr dirty="0" sz="1200" spc="-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regularly  encountered in work, school, leisure,</a:t>
                      </a:r>
                      <a:r>
                        <a:rPr dirty="0" sz="1200" spc="-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etc.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20700" marR="283210" indent="-228600">
                        <a:lnSpc>
                          <a:spcPts val="1370"/>
                        </a:lnSpc>
                        <a:spcBef>
                          <a:spcPts val="20"/>
                        </a:spcBef>
                        <a:buClr>
                          <a:srgbClr val="0000FF"/>
                        </a:buClr>
                        <a:buChar char="-"/>
                        <a:tabLst>
                          <a:tab pos="520700" algn="l"/>
                          <a:tab pos="521334" algn="l"/>
                        </a:tabLst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Write simple connected text on topics which are familiar or of personal</a:t>
                      </a:r>
                      <a:r>
                        <a:rPr dirty="0" sz="1200" spc="-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interest  and personal letters describing experiences and</a:t>
                      </a:r>
                      <a:r>
                        <a:rPr dirty="0" sz="1200" spc="-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impressions.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20700" marR="130175" indent="-228600">
                        <a:lnSpc>
                          <a:spcPts val="1370"/>
                        </a:lnSpc>
                        <a:spcBef>
                          <a:spcPts val="20"/>
                        </a:spcBef>
                        <a:buClr>
                          <a:srgbClr val="0000FF"/>
                        </a:buClr>
                        <a:buChar char="-"/>
                        <a:tabLst>
                          <a:tab pos="520700" algn="l"/>
                          <a:tab pos="521334" algn="l"/>
                        </a:tabLst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Understand the main point of many radio or TV programmes on current affairs or  topics of personal or professional interest when the delivery is relatively slow</a:t>
                      </a:r>
                      <a:r>
                        <a:rPr dirty="0" sz="1200" spc="-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and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20700">
                        <a:lnSpc>
                          <a:spcPts val="132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clear.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20700" marR="278130" indent="-228600">
                        <a:lnSpc>
                          <a:spcPts val="1390"/>
                        </a:lnSpc>
                        <a:spcBef>
                          <a:spcPts val="50"/>
                        </a:spcBef>
                        <a:buClr>
                          <a:srgbClr val="0000FF"/>
                        </a:buClr>
                        <a:buChar char="-"/>
                        <a:tabLst>
                          <a:tab pos="520700" algn="l"/>
                          <a:tab pos="521334" algn="l"/>
                        </a:tabLst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Understand texts that consist mainly of high frequency every day or</a:t>
                      </a:r>
                      <a:r>
                        <a:rPr dirty="0" sz="1200" spc="-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job-related  language.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20700" indent="-228600">
                        <a:lnSpc>
                          <a:spcPts val="1330"/>
                        </a:lnSpc>
                        <a:buClr>
                          <a:srgbClr val="0000FF"/>
                        </a:buClr>
                        <a:buChar char="-"/>
                        <a:tabLst>
                          <a:tab pos="520700" algn="l"/>
                          <a:tab pos="521334" algn="l"/>
                        </a:tabLst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Understand the description of events, feelings and wishes in personal</a:t>
                      </a:r>
                      <a:r>
                        <a:rPr dirty="0" sz="1200" spc="-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letters.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35">
                    <a:lnL w="6095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752228" y="5845944"/>
            <a:ext cx="254000" cy="1981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B-2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46459" y="5857120"/>
            <a:ext cx="5307965" cy="31680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41300" marR="178435" indent="-228600">
              <a:lnSpc>
                <a:spcPts val="1390"/>
              </a:lnSpc>
              <a:buChar char="-"/>
              <a:tabLst>
                <a:tab pos="240665" algn="l"/>
                <a:tab pos="241300" algn="l"/>
              </a:tabLst>
            </a:pPr>
            <a:r>
              <a:rPr dirty="0" sz="1200">
                <a:latin typeface="Times New Roman"/>
                <a:cs typeface="Times New Roman"/>
              </a:rPr>
              <a:t>Participate in meetings in your area of expertise, if you have help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understanding  some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points.</a:t>
            </a:r>
            <a:endParaRPr sz="1200">
              <a:latin typeface="Times New Roman"/>
              <a:cs typeface="Times New Roman"/>
            </a:endParaRPr>
          </a:p>
          <a:p>
            <a:pPr marL="241300" indent="-228600">
              <a:lnSpc>
                <a:spcPts val="1305"/>
              </a:lnSpc>
              <a:buChar char="-"/>
              <a:tabLst>
                <a:tab pos="240665" algn="l"/>
                <a:tab pos="241300" algn="l"/>
              </a:tabLst>
            </a:pPr>
            <a:r>
              <a:rPr dirty="0" sz="1200">
                <a:latin typeface="Times New Roman"/>
                <a:cs typeface="Times New Roman"/>
              </a:rPr>
              <a:t>Discuss gender issues as they relate to perceptions of rudeness and cultural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norms.</a:t>
            </a:r>
            <a:endParaRPr sz="1200">
              <a:latin typeface="Times New Roman"/>
              <a:cs typeface="Times New Roman"/>
            </a:endParaRPr>
          </a:p>
          <a:p>
            <a:pPr marL="241300" marR="55880" indent="-228600">
              <a:lnSpc>
                <a:spcPts val="1370"/>
              </a:lnSpc>
              <a:spcBef>
                <a:spcPts val="80"/>
              </a:spcBef>
              <a:buChar char="-"/>
              <a:tabLst>
                <a:tab pos="240665" algn="l"/>
                <a:tab pos="241300" algn="l"/>
              </a:tabLst>
            </a:pPr>
            <a:r>
              <a:rPr dirty="0" sz="1200">
                <a:latin typeface="Times New Roman"/>
                <a:cs typeface="Times New Roman"/>
              </a:rPr>
              <a:t>Talk about your personal finances and give advice to friends and colleagues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about  their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finances.</a:t>
            </a:r>
            <a:endParaRPr sz="1200">
              <a:latin typeface="Times New Roman"/>
              <a:cs typeface="Times New Roman"/>
            </a:endParaRPr>
          </a:p>
          <a:p>
            <a:pPr marL="241300" marR="5080" indent="-228600">
              <a:lnSpc>
                <a:spcPts val="1370"/>
              </a:lnSpc>
              <a:spcBef>
                <a:spcPts val="20"/>
              </a:spcBef>
              <a:buChar char="-"/>
              <a:tabLst>
                <a:tab pos="240665" algn="l"/>
                <a:tab pos="241300" algn="l"/>
              </a:tabLst>
            </a:pPr>
            <a:r>
              <a:rPr dirty="0" sz="1200">
                <a:latin typeface="Times New Roman"/>
                <a:cs typeface="Times New Roman"/>
              </a:rPr>
              <a:t>Talk about your personal and professional lifestyle, including a description of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your  life at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work.</a:t>
            </a:r>
            <a:endParaRPr sz="1200">
              <a:latin typeface="Times New Roman"/>
              <a:cs typeface="Times New Roman"/>
            </a:endParaRPr>
          </a:p>
          <a:p>
            <a:pPr marL="241300" marR="174625" indent="-228600">
              <a:lnSpc>
                <a:spcPts val="1370"/>
              </a:lnSpc>
              <a:spcBef>
                <a:spcPts val="20"/>
              </a:spcBef>
              <a:buChar char="-"/>
              <a:tabLst>
                <a:tab pos="240665" algn="l"/>
                <a:tab pos="241300" algn="l"/>
              </a:tabLst>
            </a:pPr>
            <a:r>
              <a:rPr dirty="0" sz="1200">
                <a:latin typeface="Times New Roman"/>
                <a:cs typeface="Times New Roman"/>
              </a:rPr>
              <a:t>Explain your education, experience, strengths and weaknesses, and discuss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your  career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path.</a:t>
            </a:r>
            <a:endParaRPr sz="1200">
              <a:latin typeface="Times New Roman"/>
              <a:cs typeface="Times New Roman"/>
            </a:endParaRPr>
          </a:p>
          <a:p>
            <a:pPr marL="241300" marR="648335" indent="-228600">
              <a:lnSpc>
                <a:spcPts val="1370"/>
              </a:lnSpc>
              <a:spcBef>
                <a:spcPts val="20"/>
              </a:spcBef>
              <a:buChar char="-"/>
              <a:tabLst>
                <a:tab pos="240665" algn="l"/>
                <a:tab pos="241300" algn="l"/>
              </a:tabLst>
            </a:pPr>
            <a:r>
              <a:rPr dirty="0" sz="1200">
                <a:latin typeface="Times New Roman"/>
                <a:cs typeface="Times New Roman"/>
              </a:rPr>
              <a:t>Talk about mental processes and how you can use them to improve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your  effectiveness on the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job.</a:t>
            </a:r>
            <a:endParaRPr sz="1200">
              <a:latin typeface="Times New Roman"/>
              <a:cs typeface="Times New Roman"/>
            </a:endParaRPr>
          </a:p>
          <a:p>
            <a:pPr marL="241300" marR="43180" indent="-228600">
              <a:lnSpc>
                <a:spcPts val="1370"/>
              </a:lnSpc>
              <a:spcBef>
                <a:spcPts val="20"/>
              </a:spcBef>
              <a:buChar char="-"/>
              <a:tabLst>
                <a:tab pos="240665" algn="l"/>
                <a:tab pos="241300" algn="l"/>
              </a:tabLst>
            </a:pPr>
            <a:r>
              <a:rPr dirty="0" sz="1200">
                <a:latin typeface="Times New Roman"/>
                <a:cs typeface="Times New Roman"/>
              </a:rPr>
              <a:t>Talk about what you like to read and make recommendations about good things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  read.</a:t>
            </a:r>
            <a:endParaRPr sz="1200">
              <a:latin typeface="Times New Roman"/>
              <a:cs typeface="Times New Roman"/>
            </a:endParaRPr>
          </a:p>
          <a:p>
            <a:pPr marL="241300" marR="199390" indent="-228600">
              <a:lnSpc>
                <a:spcPts val="1370"/>
              </a:lnSpc>
              <a:spcBef>
                <a:spcPts val="20"/>
              </a:spcBef>
              <a:buChar char="-"/>
              <a:tabLst>
                <a:tab pos="240665" algn="l"/>
                <a:tab pos="241300" algn="l"/>
              </a:tabLst>
            </a:pPr>
            <a:r>
              <a:rPr dirty="0" sz="1200">
                <a:latin typeface="Times New Roman"/>
                <a:cs typeface="Times New Roman"/>
              </a:rPr>
              <a:t>Use appropriate language in social situations, including praising and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expressing  sympathy.</a:t>
            </a:r>
            <a:endParaRPr sz="1200">
              <a:latin typeface="Times New Roman"/>
              <a:cs typeface="Times New Roman"/>
            </a:endParaRPr>
          </a:p>
          <a:p>
            <a:pPr marL="241300" indent="-228600">
              <a:lnSpc>
                <a:spcPts val="1320"/>
              </a:lnSpc>
              <a:buChar char="-"/>
              <a:tabLst>
                <a:tab pos="240665" algn="l"/>
                <a:tab pos="241300" algn="l"/>
              </a:tabLst>
            </a:pPr>
            <a:r>
              <a:rPr dirty="0" sz="1200">
                <a:latin typeface="Times New Roman"/>
                <a:cs typeface="Times New Roman"/>
              </a:rPr>
              <a:t>Discuss leadership qualities and talk about leaders whom you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admire.</a:t>
            </a:r>
            <a:endParaRPr sz="1200">
              <a:latin typeface="Times New Roman"/>
              <a:cs typeface="Times New Roman"/>
            </a:endParaRPr>
          </a:p>
          <a:p>
            <a:pPr marL="241300" marR="111125" indent="-228600">
              <a:lnSpc>
                <a:spcPts val="1390"/>
              </a:lnSpc>
              <a:spcBef>
                <a:spcPts val="50"/>
              </a:spcBef>
              <a:buChar char="-"/>
              <a:tabLst>
                <a:tab pos="240665" algn="l"/>
                <a:tab pos="241300" algn="l"/>
              </a:tabLst>
            </a:pPr>
            <a:r>
              <a:rPr dirty="0" sz="1200">
                <a:latin typeface="Times New Roman"/>
                <a:cs typeface="Times New Roman"/>
              </a:rPr>
              <a:t>Deal with relatively complex awkward situations that arise in social and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business  contexts.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00920" y="5855088"/>
            <a:ext cx="859790" cy="0"/>
          </a:xfrm>
          <a:custGeom>
            <a:avLst/>
            <a:gdLst/>
            <a:ahLst/>
            <a:cxnLst/>
            <a:rect l="l" t="t" r="r" b="b"/>
            <a:pathLst>
              <a:path w="859790" h="0">
                <a:moveTo>
                  <a:pt x="0" y="0"/>
                </a:moveTo>
                <a:lnTo>
                  <a:pt x="859536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566552" y="5855088"/>
            <a:ext cx="5645150" cy="0"/>
          </a:xfrm>
          <a:custGeom>
            <a:avLst/>
            <a:gdLst/>
            <a:ahLst/>
            <a:cxnLst/>
            <a:rect l="l" t="t" r="r" b="b"/>
            <a:pathLst>
              <a:path w="5645150" h="0">
                <a:moveTo>
                  <a:pt x="0" y="0"/>
                </a:moveTo>
                <a:lnTo>
                  <a:pt x="5644896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697872" y="5852040"/>
            <a:ext cx="0" cy="3167380"/>
          </a:xfrm>
          <a:custGeom>
            <a:avLst/>
            <a:gdLst/>
            <a:ahLst/>
            <a:cxnLst/>
            <a:rect l="l" t="t" r="r" b="b"/>
            <a:pathLst>
              <a:path w="0" h="3167379">
                <a:moveTo>
                  <a:pt x="0" y="0"/>
                </a:moveTo>
                <a:lnTo>
                  <a:pt x="0" y="3166871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700920" y="9015864"/>
            <a:ext cx="859790" cy="0"/>
          </a:xfrm>
          <a:custGeom>
            <a:avLst/>
            <a:gdLst/>
            <a:ahLst/>
            <a:cxnLst/>
            <a:rect l="l" t="t" r="r" b="b"/>
            <a:pathLst>
              <a:path w="859790" h="0">
                <a:moveTo>
                  <a:pt x="0" y="0"/>
                </a:moveTo>
                <a:lnTo>
                  <a:pt x="859536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563504" y="5852040"/>
            <a:ext cx="0" cy="3167380"/>
          </a:xfrm>
          <a:custGeom>
            <a:avLst/>
            <a:gdLst/>
            <a:ahLst/>
            <a:cxnLst/>
            <a:rect l="l" t="t" r="r" b="b"/>
            <a:pathLst>
              <a:path w="0" h="3167379">
                <a:moveTo>
                  <a:pt x="0" y="0"/>
                </a:moveTo>
                <a:lnTo>
                  <a:pt x="0" y="3166871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566552" y="9015864"/>
            <a:ext cx="5645150" cy="0"/>
          </a:xfrm>
          <a:custGeom>
            <a:avLst/>
            <a:gdLst/>
            <a:ahLst/>
            <a:cxnLst/>
            <a:rect l="l" t="t" r="r" b="b"/>
            <a:pathLst>
              <a:path w="5645150" h="0">
                <a:moveTo>
                  <a:pt x="0" y="0"/>
                </a:moveTo>
                <a:lnTo>
                  <a:pt x="5644896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7214496" y="5852040"/>
            <a:ext cx="0" cy="3167380"/>
          </a:xfrm>
          <a:custGeom>
            <a:avLst/>
            <a:gdLst/>
            <a:ahLst/>
            <a:cxnLst/>
            <a:rect l="l" t="t" r="r" b="b"/>
            <a:pathLst>
              <a:path w="0" h="3167379">
                <a:moveTo>
                  <a:pt x="0" y="0"/>
                </a:moveTo>
                <a:lnTo>
                  <a:pt x="0" y="3166871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694824" y="926472"/>
          <a:ext cx="6525895" cy="6126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65631"/>
                <a:gridCol w="5650992"/>
              </a:tblGrid>
              <a:tr h="1371600">
                <a:tc>
                  <a:txBody>
                    <a:bodyPr/>
                    <a:lstStyle/>
                    <a:p>
                      <a:pPr/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095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2100">
                        <a:lnSpc>
                          <a:spcPts val="1345"/>
                        </a:lnSpc>
                        <a:tabLst>
                          <a:tab pos="520700" algn="l"/>
                        </a:tabLst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-	Discuss common political situations and the behavior of</a:t>
                      </a:r>
                      <a:r>
                        <a:rPr dirty="0" sz="1200" spc="-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politicians.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095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37559">
                <a:tc>
                  <a:txBody>
                    <a:bodyPr/>
                    <a:lstStyle/>
                    <a:p>
                      <a:pPr marL="63500">
                        <a:lnSpc>
                          <a:spcPts val="1345"/>
                        </a:lnSpc>
                      </a:pPr>
                      <a:r>
                        <a:rPr dirty="0" sz="1200" b="1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C-1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095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0700" indent="-228600">
                        <a:lnSpc>
                          <a:spcPts val="1320"/>
                        </a:lnSpc>
                        <a:buChar char="-"/>
                        <a:tabLst>
                          <a:tab pos="520700" algn="l"/>
                          <a:tab pos="521334" algn="l"/>
                        </a:tabLst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Discuss in detail issues related to success, including building a</a:t>
                      </a:r>
                      <a:r>
                        <a:rPr dirty="0" sz="1200" spc="-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motivated,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20700">
                        <a:lnSpc>
                          <a:spcPts val="13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successful</a:t>
                      </a:r>
                      <a:r>
                        <a:rPr dirty="0" sz="1200" spc="-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team.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20700" marR="130175" indent="-228600">
                        <a:lnSpc>
                          <a:spcPts val="1390"/>
                        </a:lnSpc>
                        <a:spcBef>
                          <a:spcPts val="50"/>
                        </a:spcBef>
                        <a:buChar char="-"/>
                        <a:tabLst>
                          <a:tab pos="520700" algn="l"/>
                          <a:tab pos="521334" algn="l"/>
                        </a:tabLst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Talk in some detail about your favorite paintings and the architecture of</a:t>
                      </a:r>
                      <a:r>
                        <a:rPr dirty="0" sz="1200" spc="-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buildings  that you</a:t>
                      </a:r>
                      <a:r>
                        <a:rPr dirty="0" sz="1200" spc="-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like.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20700" indent="-228600">
                        <a:lnSpc>
                          <a:spcPts val="1305"/>
                        </a:lnSpc>
                        <a:buChar char="-"/>
                        <a:tabLst>
                          <a:tab pos="520700" algn="l"/>
                          <a:tab pos="521334" algn="l"/>
                        </a:tabLst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Discuss societal problems, possible solutions for problems and what</a:t>
                      </a:r>
                      <a:r>
                        <a:rPr dirty="0" sz="1200" spc="-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role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20700">
                        <a:lnSpc>
                          <a:spcPts val="13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corporations can</a:t>
                      </a:r>
                      <a:r>
                        <a:rPr dirty="0" sz="1200" spc="-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play.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20700" indent="-228600">
                        <a:lnSpc>
                          <a:spcPts val="1380"/>
                        </a:lnSpc>
                        <a:buChar char="-"/>
                        <a:tabLst>
                          <a:tab pos="520700" algn="l"/>
                          <a:tab pos="521334" algn="l"/>
                        </a:tabLst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Participate in discussions about conservation, sustainability and habitat</a:t>
                      </a:r>
                      <a:r>
                        <a:rPr dirty="0" sz="1200" spc="-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protection.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20700" marR="693420" indent="-228600">
                        <a:lnSpc>
                          <a:spcPts val="1370"/>
                        </a:lnSpc>
                        <a:spcBef>
                          <a:spcPts val="80"/>
                        </a:spcBef>
                        <a:buChar char="-"/>
                        <a:tabLst>
                          <a:tab pos="520700" algn="l"/>
                          <a:tab pos="521334" algn="l"/>
                        </a:tabLst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Talk about events and issues in the news and how they affect people</a:t>
                      </a:r>
                      <a:r>
                        <a:rPr dirty="0" sz="1200" spc="-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and  companies.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20700" indent="-228600">
                        <a:lnSpc>
                          <a:spcPts val="1320"/>
                        </a:lnSpc>
                        <a:buChar char="-"/>
                        <a:tabLst>
                          <a:tab pos="520700" algn="l"/>
                          <a:tab pos="521334" algn="l"/>
                        </a:tabLst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Talk about risks in life, including changing jobs and doing dangerous</a:t>
                      </a:r>
                      <a:r>
                        <a:rPr dirty="0" sz="1200" spc="-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sports.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20700" indent="-228600">
                        <a:lnSpc>
                          <a:spcPts val="1380"/>
                        </a:lnSpc>
                        <a:buChar char="-"/>
                        <a:tabLst>
                          <a:tab pos="520700" algn="l"/>
                          <a:tab pos="521334" algn="l"/>
                        </a:tabLst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Compare and contrast various forms of education and individual</a:t>
                      </a:r>
                      <a:r>
                        <a:rPr dirty="0" sz="1200" spc="-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schools.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20700" indent="-228600">
                        <a:lnSpc>
                          <a:spcPts val="1380"/>
                        </a:lnSpc>
                        <a:buChar char="-"/>
                        <a:tabLst>
                          <a:tab pos="520700" algn="l"/>
                          <a:tab pos="521334" algn="l"/>
                        </a:tabLst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Discuss various types of humor, including subtle forms like</a:t>
                      </a:r>
                      <a:r>
                        <a:rPr dirty="0" sz="1200" spc="-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sarcasm.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20700" marR="236220" indent="-228600">
                        <a:lnSpc>
                          <a:spcPts val="1390"/>
                        </a:lnSpc>
                        <a:spcBef>
                          <a:spcPts val="50"/>
                        </a:spcBef>
                        <a:buChar char="-"/>
                        <a:tabLst>
                          <a:tab pos="520700" algn="l"/>
                          <a:tab pos="521334" algn="l"/>
                        </a:tabLst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Understand various communication styles, including direct, indirect, formal</a:t>
                      </a:r>
                      <a:r>
                        <a:rPr dirty="0" sz="1200" spc="-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and  informal.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20700" indent="-228600">
                        <a:lnSpc>
                          <a:spcPts val="1305"/>
                        </a:lnSpc>
                        <a:buChar char="-"/>
                        <a:tabLst>
                          <a:tab pos="520700" algn="l"/>
                          <a:tab pos="521334" algn="l"/>
                        </a:tabLst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Discuss issues related to your quality of life, including work-life balance</a:t>
                      </a:r>
                      <a:r>
                        <a:rPr dirty="0" sz="1200" spc="-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and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20700">
                        <a:lnSpc>
                          <a:spcPts val="13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home</a:t>
                      </a:r>
                      <a:r>
                        <a:rPr dirty="0" sz="1200" spc="-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environment.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20700" indent="-228600">
                        <a:lnSpc>
                          <a:spcPts val="1405"/>
                        </a:lnSpc>
                        <a:buChar char="-"/>
                        <a:tabLst>
                          <a:tab pos="520700" algn="l"/>
                          <a:tab pos="521334" algn="l"/>
                        </a:tabLst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Understand and discuss issues related to ethics, like civil</a:t>
                      </a:r>
                      <a:r>
                        <a:rPr dirty="0" sz="1200" spc="-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disobedience.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095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411224">
                <a:tc>
                  <a:txBody>
                    <a:bodyPr/>
                    <a:lstStyle/>
                    <a:p>
                      <a:pPr marL="63500">
                        <a:lnSpc>
                          <a:spcPts val="1345"/>
                        </a:lnSpc>
                      </a:pPr>
                      <a:r>
                        <a:rPr dirty="0" sz="1200" b="1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C-2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095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0700" indent="-228600">
                        <a:lnSpc>
                          <a:spcPts val="1320"/>
                        </a:lnSpc>
                        <a:buChar char="-"/>
                        <a:tabLst>
                          <a:tab pos="520700" algn="l"/>
                          <a:tab pos="521334" algn="l"/>
                        </a:tabLst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- Discuss issues related to science and technology, including robots and</a:t>
                      </a:r>
                      <a:r>
                        <a:rPr dirty="0" sz="1200" spc="-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new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20700">
                        <a:lnSpc>
                          <a:spcPts val="13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inventions.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20700" indent="-228600">
                        <a:lnSpc>
                          <a:spcPts val="1380"/>
                        </a:lnSpc>
                        <a:buChar char="-"/>
                        <a:tabLst>
                          <a:tab pos="520700" algn="l"/>
                          <a:tab pos="521334" algn="l"/>
                        </a:tabLst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Talk about celebrities, celebrity activism and gossip about</a:t>
                      </a:r>
                      <a:r>
                        <a:rPr dirty="0" sz="1200" spc="-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celebrities.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20700" indent="-228600">
                        <a:lnSpc>
                          <a:spcPts val="1380"/>
                        </a:lnSpc>
                        <a:buChar char="-"/>
                        <a:tabLst>
                          <a:tab pos="520700" algn="l"/>
                          <a:tab pos="521334" algn="l"/>
                        </a:tabLst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Use a variety of techniques for promoting creativity in your speech and</a:t>
                      </a:r>
                      <a:r>
                        <a:rPr dirty="0" sz="1200" spc="-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writing.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20700" indent="-228600">
                        <a:lnSpc>
                          <a:spcPts val="1380"/>
                        </a:lnSpc>
                        <a:buChar char="-"/>
                        <a:tabLst>
                          <a:tab pos="520700" algn="l"/>
                          <a:tab pos="521334" algn="l"/>
                        </a:tabLst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Discuss financial planning and give and understand advice about personal</a:t>
                      </a:r>
                      <a:r>
                        <a:rPr dirty="0" sz="1200" spc="-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finance.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20700" indent="-228600">
                        <a:lnSpc>
                          <a:spcPts val="1380"/>
                        </a:lnSpc>
                        <a:buChar char="-"/>
                        <a:tabLst>
                          <a:tab pos="520700" algn="l"/>
                          <a:tab pos="521334" algn="l"/>
                        </a:tabLst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Talk about stress in your life and the lives of friends and</a:t>
                      </a:r>
                      <a:r>
                        <a:rPr dirty="0" sz="1200" spc="-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colleagues.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20700" indent="-228600">
                        <a:lnSpc>
                          <a:spcPts val="1405"/>
                        </a:lnSpc>
                        <a:buChar char="-"/>
                        <a:tabLst>
                          <a:tab pos="520700" algn="l"/>
                          <a:tab pos="521334" algn="l"/>
                        </a:tabLst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Discuss techniques for doing research on a wide range of</a:t>
                      </a:r>
                      <a:r>
                        <a:rPr dirty="0" sz="1200" spc="-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topics.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095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Word - ESL_ESP Proficiency Descriptors according to CEFR, 2024.rtf</dc:title>
  <dcterms:created xsi:type="dcterms:W3CDTF">2024-12-02T20:45:19Z</dcterms:created>
  <dcterms:modified xsi:type="dcterms:W3CDTF">2024-12-02T20:45:19Z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2024-12-03T00:00:00Z</vt:filetime>
  </property>
  <property fmtid="{D5CDD505-2E9C-101B-9397-08002B2CF9AE}" pid="3" name="Creator">
    <vt:lpwstr>Word</vt:lpwstr>
  </property>
  <property fmtid="{D5CDD505-2E9C-101B-9397-08002B2CF9AE}" pid="4" name="LastSaved">
    <vt:filetime>2024-12-03T00:00:00Z</vt:filetime>
  </property>
</Properties>
</file>